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48"/>
  </p:notesMasterIdLst>
  <p:handoutMasterIdLst>
    <p:handoutMasterId r:id="rId49"/>
  </p:handoutMasterIdLst>
  <p:sldIdLst>
    <p:sldId id="450" r:id="rId3"/>
    <p:sldId id="528" r:id="rId4"/>
    <p:sldId id="540" r:id="rId5"/>
    <p:sldId id="542" r:id="rId6"/>
    <p:sldId id="532" r:id="rId7"/>
    <p:sldId id="533" r:id="rId8"/>
    <p:sldId id="534" r:id="rId9"/>
    <p:sldId id="545" r:id="rId10"/>
    <p:sldId id="535" r:id="rId11"/>
    <p:sldId id="536" r:id="rId12"/>
    <p:sldId id="537" r:id="rId13"/>
    <p:sldId id="538" r:id="rId14"/>
    <p:sldId id="539" r:id="rId15"/>
    <p:sldId id="485" r:id="rId16"/>
    <p:sldId id="529" r:id="rId17"/>
    <p:sldId id="505" r:id="rId18"/>
    <p:sldId id="498" r:id="rId19"/>
    <p:sldId id="510" r:id="rId20"/>
    <p:sldId id="511" r:id="rId21"/>
    <p:sldId id="503" r:id="rId22"/>
    <p:sldId id="504" r:id="rId23"/>
    <p:sldId id="509" r:id="rId24"/>
    <p:sldId id="530" r:id="rId25"/>
    <p:sldId id="512" r:id="rId26"/>
    <p:sldId id="515" r:id="rId27"/>
    <p:sldId id="487" r:id="rId28"/>
    <p:sldId id="513" r:id="rId29"/>
    <p:sldId id="514" r:id="rId30"/>
    <p:sldId id="502" r:id="rId31"/>
    <p:sldId id="489" r:id="rId32"/>
    <p:sldId id="531" r:id="rId33"/>
    <p:sldId id="508" r:id="rId34"/>
    <p:sldId id="469" r:id="rId35"/>
    <p:sldId id="470" r:id="rId36"/>
    <p:sldId id="471" r:id="rId37"/>
    <p:sldId id="474" r:id="rId38"/>
    <p:sldId id="524" r:id="rId39"/>
    <p:sldId id="543" r:id="rId40"/>
    <p:sldId id="544" r:id="rId41"/>
    <p:sldId id="546" r:id="rId42"/>
    <p:sldId id="525" r:id="rId43"/>
    <p:sldId id="526" r:id="rId44"/>
    <p:sldId id="527" r:id="rId45"/>
    <p:sldId id="548" r:id="rId46"/>
    <p:sldId id="541" r:id="rId47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C1A"/>
    <a:srgbClr val="0A1B53"/>
    <a:srgbClr val="04255A"/>
    <a:srgbClr val="878B8E"/>
    <a:srgbClr val="FC5C60"/>
    <a:srgbClr val="E13603"/>
    <a:srgbClr val="97999B"/>
    <a:srgbClr val="C05131"/>
    <a:srgbClr val="DC6B2F"/>
    <a:srgbClr val="1B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852" y="-36"/>
      </p:cViewPr>
      <p:guideLst>
        <p:guide orient="horz" pos="688"/>
        <p:guide orient="horz" pos="308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8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61320340822499"/>
          <c:y val="9.7390523552976935E-2"/>
          <c:w val="0.82437604390360297"/>
          <c:h val="0.69911589998618595"/>
        </c:manualLayout>
      </c:layout>
      <c:lineChart>
        <c:grouping val="stacked"/>
        <c:varyColors val="0"/>
        <c:ser>
          <c:idx val="0"/>
          <c:order val="0"/>
          <c:spPr>
            <a:ln w="15875"/>
          </c:spPr>
          <c:cat>
            <c:numRef>
              <c:f>Plan1!$D$6:$D$13</c:f>
              <c:numCache>
                <c:formatCode>mmm\-yy</c:formatCode>
                <c:ptCount val="8"/>
                <c:pt idx="0">
                  <c:v>41091</c:v>
                </c:pt>
                <c:pt idx="1">
                  <c:v>41183</c:v>
                </c:pt>
                <c:pt idx="2">
                  <c:v>41275</c:v>
                </c:pt>
                <c:pt idx="3">
                  <c:v>41365</c:v>
                </c:pt>
                <c:pt idx="4">
                  <c:v>41334</c:v>
                </c:pt>
                <c:pt idx="5">
                  <c:v>41426</c:v>
                </c:pt>
                <c:pt idx="6">
                  <c:v>41518</c:v>
                </c:pt>
                <c:pt idx="7">
                  <c:v>41609</c:v>
                </c:pt>
              </c:numCache>
            </c:numRef>
          </c:cat>
          <c:val>
            <c:numRef>
              <c:f>Plan1!$E$6:$E$13</c:f>
              <c:numCache>
                <c:formatCode>General</c:formatCode>
                <c:ptCount val="8"/>
                <c:pt idx="0">
                  <c:v>24</c:v>
                </c:pt>
                <c:pt idx="1">
                  <c:v>19</c:v>
                </c:pt>
                <c:pt idx="2">
                  <c:v>28</c:v>
                </c:pt>
                <c:pt idx="3">
                  <c:v>22</c:v>
                </c:pt>
                <c:pt idx="4">
                  <c:v>26</c:v>
                </c:pt>
                <c:pt idx="5">
                  <c:v>15</c:v>
                </c:pt>
                <c:pt idx="6">
                  <c:v>17</c:v>
                </c:pt>
                <c:pt idx="7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25696"/>
        <c:axId val="70931584"/>
      </c:lineChart>
      <c:dateAx>
        <c:axId val="70925696"/>
        <c:scaling>
          <c:orientation val="minMax"/>
          <c:max val="41609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">
                <a:solidFill>
                  <a:schemeClr val="bg1">
                    <a:lumMod val="95000"/>
                  </a:schemeClr>
                </a:solidFill>
              </a:defRPr>
            </a:pPr>
            <a:endParaRPr lang="pt-BR"/>
          </a:p>
        </c:txPr>
        <c:crossAx val="70931584"/>
        <c:crosses val="autoZero"/>
        <c:auto val="1"/>
        <c:lblOffset val="100"/>
        <c:baseTimeUnit val="months"/>
        <c:majorUnit val="3"/>
        <c:majorTimeUnit val="months"/>
      </c:dateAx>
      <c:valAx>
        <c:axId val="70931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pt-BR"/>
          </a:p>
        </c:txPr>
        <c:crossAx val="70925696"/>
        <c:crosses val="autoZero"/>
        <c:crossBetween val="between"/>
        <c:majorUnit val="5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numRef>
              <c:f>Plan1!$A$2:$A$5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20</c:v>
                </c:pt>
                <c:pt idx="1">
                  <c:v>27</c:v>
                </c:pt>
                <c:pt idx="2">
                  <c:v>18</c:v>
                </c:pt>
                <c:pt idx="3">
                  <c:v>23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cat>
            <c:numRef>
              <c:f>Plan1!$A$2:$A$5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cat>
            <c:numRef>
              <c:f>Plan1!$A$2:$A$5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Plan1!$D$2:$D$5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30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625152"/>
        <c:axId val="72635136"/>
        <c:axId val="0"/>
      </c:bar3DChart>
      <c:catAx>
        <c:axId val="7262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72635136"/>
        <c:crosses val="autoZero"/>
        <c:auto val="1"/>
        <c:lblAlgn val="ctr"/>
        <c:lblOffset val="100"/>
        <c:noMultiLvlLbl val="0"/>
      </c:catAx>
      <c:valAx>
        <c:axId val="72635136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72625152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24AFC-DFD8-AA44-A9DF-FCFDE34B7B40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37AE96DB-E4DF-1242-B70E-1FBCDCDC910C}">
      <dgm:prSet phldrT="[Text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2000"/>
                <a:lumOff val="68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pt-BR" sz="1600" b="0" i="0" u="none" noProof="0" dirty="0" smtClean="0">
              <a:solidFill>
                <a:srgbClr val="315E83"/>
              </a:solidFill>
              <a:latin typeface="Trebuchet MS" pitchFamily="34" charset="0"/>
            </a:rPr>
            <a:t>Risco de Subscrição</a:t>
          </a:r>
          <a:endParaRPr lang="pt-BR" sz="1600" b="0" noProof="0" dirty="0">
            <a:solidFill>
              <a:srgbClr val="315E83"/>
            </a:solidFill>
            <a:latin typeface="Trebuchet MS" pitchFamily="34" charset="0"/>
          </a:endParaRPr>
        </a:p>
      </dgm:t>
    </dgm:pt>
    <dgm:pt modelId="{631CA158-C5A4-5C49-8A94-EF2D9F077053}" type="parTrans" cxnId="{31E2515A-D0E9-8748-A3D3-88A728DE67EC}">
      <dgm:prSet/>
      <dgm:spPr/>
      <dgm:t>
        <a:bodyPr/>
        <a:lstStyle/>
        <a:p>
          <a:endParaRPr lang="en-US" sz="2400"/>
        </a:p>
      </dgm:t>
    </dgm:pt>
    <dgm:pt modelId="{4CAB9AB0-6A61-CA4E-86A4-0D43521CB91E}" type="sibTrans" cxnId="{31E2515A-D0E9-8748-A3D3-88A728DE67EC}">
      <dgm:prSet/>
      <dgm:spPr/>
      <dgm:t>
        <a:bodyPr/>
        <a:lstStyle/>
        <a:p>
          <a:endParaRPr lang="en-US" sz="2400"/>
        </a:p>
      </dgm:t>
    </dgm:pt>
    <dgm:pt modelId="{35989F13-E4EE-6C42-AFB6-E43970724934}">
      <dgm:prSet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pt-BR" sz="1600" b="0" i="0" u="none" noProof="0" dirty="0" smtClean="0">
              <a:solidFill>
                <a:srgbClr val="315E83"/>
              </a:solidFill>
              <a:latin typeface="Trebuchet MS" pitchFamily="34" charset="0"/>
            </a:rPr>
            <a:t>Risco de Crédito</a:t>
          </a:r>
          <a:endParaRPr lang="pt-BR" sz="1600" b="0" noProof="0" dirty="0">
            <a:solidFill>
              <a:srgbClr val="315E83"/>
            </a:solidFill>
            <a:latin typeface="Trebuchet MS" pitchFamily="34" charset="0"/>
          </a:endParaRPr>
        </a:p>
      </dgm:t>
    </dgm:pt>
    <dgm:pt modelId="{B6FB1B7C-EA9B-6241-9B58-4A3C840D8683}" type="parTrans" cxnId="{E9AAABCB-E212-914F-9C6F-2E5A0E924471}">
      <dgm:prSet/>
      <dgm:spPr/>
      <dgm:t>
        <a:bodyPr/>
        <a:lstStyle/>
        <a:p>
          <a:endParaRPr lang="en-US" sz="2400"/>
        </a:p>
      </dgm:t>
    </dgm:pt>
    <dgm:pt modelId="{F783FACF-0C35-F74C-BF45-E3D49EB73C6E}" type="sibTrans" cxnId="{E9AAABCB-E212-914F-9C6F-2E5A0E924471}">
      <dgm:prSet/>
      <dgm:spPr/>
      <dgm:t>
        <a:bodyPr/>
        <a:lstStyle/>
        <a:p>
          <a:endParaRPr lang="en-US" sz="2400"/>
        </a:p>
      </dgm:t>
    </dgm:pt>
    <dgm:pt modelId="{6A1E7931-E011-154F-B033-82C7B504B74B}">
      <dgm:prSet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pt-BR" sz="1600" b="0" i="0" u="none" noProof="0" dirty="0" smtClean="0">
              <a:solidFill>
                <a:srgbClr val="315E83"/>
              </a:solidFill>
              <a:latin typeface="Trebuchet MS" pitchFamily="34" charset="0"/>
            </a:rPr>
            <a:t>Risco Estratégico</a:t>
          </a:r>
          <a:endParaRPr lang="pt-BR" sz="1600" b="0" noProof="0" dirty="0">
            <a:solidFill>
              <a:srgbClr val="315E83"/>
            </a:solidFill>
            <a:latin typeface="Trebuchet MS" pitchFamily="34" charset="0"/>
          </a:endParaRPr>
        </a:p>
      </dgm:t>
    </dgm:pt>
    <dgm:pt modelId="{1EF99C92-89AE-E749-8D46-E991B50B22EC}" type="parTrans" cxnId="{D35D2CCB-7889-6E4E-ADC6-56ED57ACDD51}">
      <dgm:prSet/>
      <dgm:spPr/>
      <dgm:t>
        <a:bodyPr/>
        <a:lstStyle/>
        <a:p>
          <a:endParaRPr lang="en-US" sz="2400"/>
        </a:p>
      </dgm:t>
    </dgm:pt>
    <dgm:pt modelId="{D2A0F753-7844-0245-AEA9-720EDA275BF9}" type="sibTrans" cxnId="{D35D2CCB-7889-6E4E-ADC6-56ED57ACDD51}">
      <dgm:prSet/>
      <dgm:spPr/>
      <dgm:t>
        <a:bodyPr/>
        <a:lstStyle/>
        <a:p>
          <a:endParaRPr lang="en-US" sz="2400"/>
        </a:p>
      </dgm:t>
    </dgm:pt>
    <dgm:pt modelId="{42BDF9E7-18DE-2A4A-B573-53E761CF7E64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pt-BR" sz="1600" b="0" noProof="0" dirty="0" smtClean="0">
              <a:solidFill>
                <a:srgbClr val="315E83"/>
              </a:solidFill>
              <a:latin typeface="Trebuchet MS" pitchFamily="34" charset="0"/>
            </a:rPr>
            <a:t>Risco Legal </a:t>
          </a:r>
        </a:p>
        <a:p>
          <a:r>
            <a:rPr lang="pt-BR" sz="1600" b="0" noProof="0" dirty="0" smtClean="0">
              <a:solidFill>
                <a:srgbClr val="315E83"/>
              </a:solidFill>
              <a:latin typeface="Trebuchet MS" pitchFamily="34" charset="0"/>
            </a:rPr>
            <a:t>e </a:t>
          </a:r>
          <a:r>
            <a:rPr lang="pt-BR" sz="1600" b="0" noProof="0" dirty="0" err="1" smtClean="0">
              <a:solidFill>
                <a:srgbClr val="315E83"/>
              </a:solidFill>
              <a:latin typeface="Trebuchet MS" pitchFamily="34" charset="0"/>
            </a:rPr>
            <a:t>Compliance</a:t>
          </a:r>
          <a:endParaRPr lang="pt-BR" sz="1600" b="0" noProof="0" dirty="0">
            <a:solidFill>
              <a:srgbClr val="315E83"/>
            </a:solidFill>
            <a:latin typeface="Trebuchet MS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7250D7BA-D1D1-374B-B646-3A9A7A1847F3}" type="parTrans" cxnId="{2B9B8A89-4DD7-0046-B546-9B79125AD3A0}">
      <dgm:prSet/>
      <dgm:spPr/>
      <dgm:t>
        <a:bodyPr/>
        <a:lstStyle/>
        <a:p>
          <a:endParaRPr lang="en-US" sz="2400"/>
        </a:p>
      </dgm:t>
    </dgm:pt>
    <dgm:pt modelId="{7DFE3399-535F-374A-BFDA-50A34805E74B}" type="sibTrans" cxnId="{2B9B8A89-4DD7-0046-B546-9B79125AD3A0}">
      <dgm:prSet/>
      <dgm:spPr/>
      <dgm:t>
        <a:bodyPr/>
        <a:lstStyle/>
        <a:p>
          <a:endParaRPr lang="en-US" sz="2400"/>
        </a:p>
      </dgm:t>
    </dgm:pt>
    <dgm:pt modelId="{415D7313-73E6-F645-8A3D-6483C828AACC}">
      <dgm:prSet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35000"/>
            </a:prstClr>
          </a:outerShdw>
        </a:effectLst>
      </dgm:spPr>
      <dgm:t>
        <a:bodyPr/>
        <a:lstStyle/>
        <a:p>
          <a:r>
            <a:rPr lang="pt-BR" sz="1600" b="0" i="0" u="none" noProof="0" dirty="0" smtClean="0">
              <a:solidFill>
                <a:srgbClr val="315E83"/>
              </a:solidFill>
              <a:latin typeface="Trebuchet MS" pitchFamily="34" charset="0"/>
            </a:rPr>
            <a:t>Risco de Mercado</a:t>
          </a:r>
          <a:endParaRPr lang="pt-BR" sz="1600" b="0" noProof="0" dirty="0">
            <a:solidFill>
              <a:srgbClr val="315E83"/>
            </a:solidFill>
            <a:latin typeface="Trebuchet MS" pitchFamily="34" charset="0"/>
          </a:endParaRPr>
        </a:p>
      </dgm:t>
    </dgm:pt>
    <dgm:pt modelId="{8B1B405F-1A43-E546-BF55-7E2F9D2E124D}" type="sibTrans" cxnId="{02C883EF-F647-8942-974D-7C80462A34DD}">
      <dgm:prSet/>
      <dgm:spPr/>
      <dgm:t>
        <a:bodyPr/>
        <a:lstStyle/>
        <a:p>
          <a:endParaRPr lang="en-US" sz="2400"/>
        </a:p>
      </dgm:t>
    </dgm:pt>
    <dgm:pt modelId="{5909F7D1-5976-A74B-B282-EFCA60E67DB6}" type="parTrans" cxnId="{02C883EF-F647-8942-974D-7C80462A34DD}">
      <dgm:prSet/>
      <dgm:spPr/>
      <dgm:t>
        <a:bodyPr/>
        <a:lstStyle/>
        <a:p>
          <a:endParaRPr lang="en-US" sz="2400"/>
        </a:p>
      </dgm:t>
    </dgm:pt>
    <dgm:pt modelId="{5E757BA4-E156-9B41-932F-8C9ACA6828D2}">
      <dgm:prSet custT="1"/>
      <dgm:spPr>
        <a:gradFill rotWithShape="0">
          <a:gsLst>
            <a:gs pos="0">
              <a:schemeClr val="accent1">
                <a:tint val="66000"/>
                <a:satMod val="160000"/>
                <a:lumMod val="57000"/>
                <a:lumOff val="4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50800" dist="381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pt-BR" sz="1600" b="0" u="none" noProof="0" dirty="0" smtClean="0">
              <a:solidFill>
                <a:srgbClr val="315E83"/>
              </a:solidFill>
              <a:latin typeface="Trebuchet MS" pitchFamily="34" charset="0"/>
            </a:rPr>
            <a:t>Risco Operacional</a:t>
          </a:r>
          <a:endParaRPr lang="pt-BR" sz="1600" b="0" u="none" noProof="0" dirty="0">
            <a:solidFill>
              <a:srgbClr val="315E83"/>
            </a:solidFill>
            <a:latin typeface="Trebuchet MS" pitchFamily="34" charset="0"/>
          </a:endParaRPr>
        </a:p>
      </dgm:t>
    </dgm:pt>
    <dgm:pt modelId="{74BC967B-0311-014A-B339-CEC7CBE995C9}" type="sibTrans" cxnId="{66E5C933-13BC-FC47-B59E-CB4B11FCABB9}">
      <dgm:prSet/>
      <dgm:spPr/>
      <dgm:t>
        <a:bodyPr/>
        <a:lstStyle/>
        <a:p>
          <a:endParaRPr lang="en-US" sz="2400"/>
        </a:p>
      </dgm:t>
    </dgm:pt>
    <dgm:pt modelId="{C0D291A2-603D-7945-9E7C-265DAC11EA13}" type="parTrans" cxnId="{66E5C933-13BC-FC47-B59E-CB4B11FCABB9}">
      <dgm:prSet/>
      <dgm:spPr/>
      <dgm:t>
        <a:bodyPr/>
        <a:lstStyle/>
        <a:p>
          <a:endParaRPr lang="en-US" sz="2400"/>
        </a:p>
      </dgm:t>
    </dgm:pt>
    <dgm:pt modelId="{45E88072-F0EB-AD49-A97E-E9FE471660DC}" type="pres">
      <dgm:prSet presAssocID="{E5E24AFC-DFD8-AA44-A9DF-FCFDE34B7B40}" presName="compositeShape" presStyleCnt="0">
        <dgm:presLayoutVars>
          <dgm:chMax val="7"/>
          <dgm:dir/>
          <dgm:resizeHandles val="exact"/>
        </dgm:presLayoutVars>
      </dgm:prSet>
      <dgm:spPr/>
    </dgm:pt>
    <dgm:pt modelId="{3BFDF459-D357-3A4D-8FFD-FF960D49A359}" type="pres">
      <dgm:prSet presAssocID="{E5E24AFC-DFD8-AA44-A9DF-FCFDE34B7B40}" presName="wedge1" presStyleLbl="node1" presStyleIdx="0" presStyleCnt="6" custScaleX="113222" custScaleY="113222"/>
      <dgm:spPr/>
      <dgm:t>
        <a:bodyPr/>
        <a:lstStyle/>
        <a:p>
          <a:endParaRPr lang="en-US"/>
        </a:p>
      </dgm:t>
    </dgm:pt>
    <dgm:pt modelId="{38F085D6-7717-5A42-A2A4-F905B6B0C7CA}" type="pres">
      <dgm:prSet presAssocID="{E5E24AFC-DFD8-AA44-A9DF-FCFDE34B7B40}" presName="dummy1a" presStyleCnt="0"/>
      <dgm:spPr/>
    </dgm:pt>
    <dgm:pt modelId="{A88F6E88-E89D-7C4C-B6DB-2C73D7CAFB7C}" type="pres">
      <dgm:prSet presAssocID="{E5E24AFC-DFD8-AA44-A9DF-FCFDE34B7B40}" presName="dummy1b" presStyleCnt="0"/>
      <dgm:spPr/>
    </dgm:pt>
    <dgm:pt modelId="{9EAF3845-A89A-A24E-BDC9-0D42D70496CF}" type="pres">
      <dgm:prSet presAssocID="{E5E24AFC-DFD8-AA44-A9DF-FCFDE34B7B4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8DC61-C4D9-0A40-A195-E51D11AD0315}" type="pres">
      <dgm:prSet presAssocID="{E5E24AFC-DFD8-AA44-A9DF-FCFDE34B7B40}" presName="wedge2" presStyleLbl="node1" presStyleIdx="1" presStyleCnt="6" custScaleX="113222" custScaleY="113222"/>
      <dgm:spPr/>
      <dgm:t>
        <a:bodyPr/>
        <a:lstStyle/>
        <a:p>
          <a:endParaRPr lang="en-US"/>
        </a:p>
      </dgm:t>
    </dgm:pt>
    <dgm:pt modelId="{0E0E4CB4-3324-6C47-98F7-BD8B7ED24AA5}" type="pres">
      <dgm:prSet presAssocID="{E5E24AFC-DFD8-AA44-A9DF-FCFDE34B7B40}" presName="dummy2a" presStyleCnt="0"/>
      <dgm:spPr/>
    </dgm:pt>
    <dgm:pt modelId="{463D0D99-5A39-2F41-9D8F-16B3ED65A9F8}" type="pres">
      <dgm:prSet presAssocID="{E5E24AFC-DFD8-AA44-A9DF-FCFDE34B7B40}" presName="dummy2b" presStyleCnt="0"/>
      <dgm:spPr/>
    </dgm:pt>
    <dgm:pt modelId="{4BBCB1B5-CAE7-9A4A-9695-91A45749AE0A}" type="pres">
      <dgm:prSet presAssocID="{E5E24AFC-DFD8-AA44-A9DF-FCFDE34B7B4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FB5C4-7167-5545-B6D3-D1665131C97E}" type="pres">
      <dgm:prSet presAssocID="{E5E24AFC-DFD8-AA44-A9DF-FCFDE34B7B40}" presName="wedge3" presStyleLbl="node1" presStyleIdx="2" presStyleCnt="6" custScaleX="113222" custScaleY="113222"/>
      <dgm:spPr/>
      <dgm:t>
        <a:bodyPr/>
        <a:lstStyle/>
        <a:p>
          <a:endParaRPr lang="en-US"/>
        </a:p>
      </dgm:t>
    </dgm:pt>
    <dgm:pt modelId="{7E8F5F19-5C38-8344-B310-5A1531FE4B63}" type="pres">
      <dgm:prSet presAssocID="{E5E24AFC-DFD8-AA44-A9DF-FCFDE34B7B40}" presName="dummy3a" presStyleCnt="0"/>
      <dgm:spPr/>
    </dgm:pt>
    <dgm:pt modelId="{5B3ABE5F-A41E-D545-B181-9460FE4F01F9}" type="pres">
      <dgm:prSet presAssocID="{E5E24AFC-DFD8-AA44-A9DF-FCFDE34B7B40}" presName="dummy3b" presStyleCnt="0"/>
      <dgm:spPr/>
    </dgm:pt>
    <dgm:pt modelId="{A89265AA-BF79-A548-AF47-097534FCBC29}" type="pres">
      <dgm:prSet presAssocID="{E5E24AFC-DFD8-AA44-A9DF-FCFDE34B7B4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90069-3F44-D448-A1AC-64889C35D859}" type="pres">
      <dgm:prSet presAssocID="{E5E24AFC-DFD8-AA44-A9DF-FCFDE34B7B40}" presName="wedge4" presStyleLbl="node1" presStyleIdx="3" presStyleCnt="6" custScaleX="113222" custScaleY="113222"/>
      <dgm:spPr/>
      <dgm:t>
        <a:bodyPr/>
        <a:lstStyle/>
        <a:p>
          <a:endParaRPr lang="en-US"/>
        </a:p>
      </dgm:t>
    </dgm:pt>
    <dgm:pt modelId="{602D1B09-0E34-7C4A-B05C-8099070F08B2}" type="pres">
      <dgm:prSet presAssocID="{E5E24AFC-DFD8-AA44-A9DF-FCFDE34B7B40}" presName="dummy4a" presStyleCnt="0"/>
      <dgm:spPr/>
    </dgm:pt>
    <dgm:pt modelId="{9BCD371E-CF08-A34C-A98A-67B56CF6A058}" type="pres">
      <dgm:prSet presAssocID="{E5E24AFC-DFD8-AA44-A9DF-FCFDE34B7B40}" presName="dummy4b" presStyleCnt="0"/>
      <dgm:spPr/>
    </dgm:pt>
    <dgm:pt modelId="{D0333A13-EC8E-B641-9BD6-F38168F9DDB7}" type="pres">
      <dgm:prSet presAssocID="{E5E24AFC-DFD8-AA44-A9DF-FCFDE34B7B4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15D29-57BD-8E4A-AD1C-E1F2DD59BF0A}" type="pres">
      <dgm:prSet presAssocID="{E5E24AFC-DFD8-AA44-A9DF-FCFDE34B7B40}" presName="wedge5" presStyleLbl="node1" presStyleIdx="4" presStyleCnt="6" custScaleX="113222" custScaleY="113222" custLinFactNeighborX="-310" custLinFactNeighborY="-92"/>
      <dgm:spPr/>
      <dgm:t>
        <a:bodyPr/>
        <a:lstStyle/>
        <a:p>
          <a:endParaRPr lang="en-US"/>
        </a:p>
      </dgm:t>
    </dgm:pt>
    <dgm:pt modelId="{39CD2ABF-12D3-D045-B392-CAB9A6ECF20C}" type="pres">
      <dgm:prSet presAssocID="{E5E24AFC-DFD8-AA44-A9DF-FCFDE34B7B40}" presName="dummy5a" presStyleCnt="0"/>
      <dgm:spPr/>
    </dgm:pt>
    <dgm:pt modelId="{3D46AD99-9999-954F-B454-4688E9CA05A4}" type="pres">
      <dgm:prSet presAssocID="{E5E24AFC-DFD8-AA44-A9DF-FCFDE34B7B40}" presName="dummy5b" presStyleCnt="0"/>
      <dgm:spPr/>
    </dgm:pt>
    <dgm:pt modelId="{42D73241-8D91-824C-AF0D-460990520A6F}" type="pres">
      <dgm:prSet presAssocID="{E5E24AFC-DFD8-AA44-A9DF-FCFDE34B7B4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27479-9BE9-0B44-A248-4F737D2B36A8}" type="pres">
      <dgm:prSet presAssocID="{E5E24AFC-DFD8-AA44-A9DF-FCFDE34B7B40}" presName="wedge6" presStyleLbl="node1" presStyleIdx="5" presStyleCnt="6" custScaleX="113222" custScaleY="113222" custLinFactNeighborX="528"/>
      <dgm:spPr/>
      <dgm:t>
        <a:bodyPr/>
        <a:lstStyle/>
        <a:p>
          <a:endParaRPr lang="en-US"/>
        </a:p>
      </dgm:t>
    </dgm:pt>
    <dgm:pt modelId="{376B3036-2FBD-D04F-9D41-8433DD50C4C6}" type="pres">
      <dgm:prSet presAssocID="{E5E24AFC-DFD8-AA44-A9DF-FCFDE34B7B40}" presName="dummy6a" presStyleCnt="0"/>
      <dgm:spPr/>
    </dgm:pt>
    <dgm:pt modelId="{AD63F8EF-AA08-BE46-BF8C-B15A7A7C6449}" type="pres">
      <dgm:prSet presAssocID="{E5E24AFC-DFD8-AA44-A9DF-FCFDE34B7B40}" presName="dummy6b" presStyleCnt="0"/>
      <dgm:spPr/>
    </dgm:pt>
    <dgm:pt modelId="{BEDE4DAB-F620-2140-BC45-AE2AFC5826BD}" type="pres">
      <dgm:prSet presAssocID="{E5E24AFC-DFD8-AA44-A9DF-FCFDE34B7B4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B458-0CE8-B143-81F9-F03C077193A6}" type="pres">
      <dgm:prSet presAssocID="{4CAB9AB0-6A61-CA4E-86A4-0D43521CB91E}" presName="arrowWedge1" presStyleLbl="fgSibTrans2D1" presStyleIdx="0" presStyleCnt="6" custLinFactNeighborX="17029" custLinFactNeighborY="-7780"/>
      <dgm:spPr>
        <a:noFill/>
      </dgm:spPr>
    </dgm:pt>
    <dgm:pt modelId="{76A99DD8-6F5F-2E44-BA67-F5B99D6133BD}" type="pres">
      <dgm:prSet presAssocID="{8B1B405F-1A43-E546-BF55-7E2F9D2E124D}" presName="arrowWedge2" presStyleLbl="fgSibTrans2D1" presStyleIdx="1" presStyleCnt="6" custLinFactNeighborX="15084" custLinFactNeighborY="48"/>
      <dgm:spPr>
        <a:noFill/>
      </dgm:spPr>
    </dgm:pt>
    <dgm:pt modelId="{69AEA1B9-1D45-6940-B0DC-13BDE20BE676}" type="pres">
      <dgm:prSet presAssocID="{F783FACF-0C35-F74C-BF45-E3D49EB73C6E}" presName="arrowWedge3" presStyleLbl="fgSibTrans2D1" presStyleIdx="2" presStyleCnt="6" custFlipVert="1" custFlipHor="1" custScaleX="13549" custScaleY="11778" custLinFactY="21351" custLinFactNeighborX="5652" custLinFactNeighborY="100000"/>
      <dgm:spPr>
        <a:noFill/>
      </dgm:spPr>
    </dgm:pt>
    <dgm:pt modelId="{88D7A4D0-531F-C148-9F00-D99EA23EC0C3}" type="pres">
      <dgm:prSet presAssocID="{D2A0F753-7844-0245-AEA9-720EDA275BF9}" presName="arrowWedge4" presStyleLbl="fgSibTrans2D1" presStyleIdx="3" presStyleCnt="6" custLinFactNeighborX="-13374" custLinFactNeighborY="7877"/>
      <dgm:spPr>
        <a:noFill/>
      </dgm:spPr>
    </dgm:pt>
    <dgm:pt modelId="{4386AA47-AE50-C54C-9D24-1541BDF7AFBC}" type="pres">
      <dgm:prSet presAssocID="{7DFE3399-535F-374A-BFDA-50A34805E74B}" presName="arrowWedge5" presStyleLbl="fgSibTrans2D1" presStyleIdx="4" presStyleCnt="6" custLinFactNeighborX="-12315" custLinFactNeighborY="48"/>
      <dgm:spPr>
        <a:noFill/>
      </dgm:spPr>
    </dgm:pt>
    <dgm:pt modelId="{D88720F8-821D-CB4F-8B39-BD3421D9051B}" type="pres">
      <dgm:prSet presAssocID="{74BC967B-0311-014A-B339-CEC7CBE995C9}" presName="arrowWedge6" presStyleLbl="fgSibTrans2D1" presStyleIdx="5" presStyleCnt="6" custLinFactNeighborX="-8488" custLinFactNeighborY="-10478"/>
      <dgm:spPr>
        <a:noFill/>
      </dgm:spPr>
    </dgm:pt>
  </dgm:ptLst>
  <dgm:cxnLst>
    <dgm:cxn modelId="{1607A6A3-2945-4990-97C9-453D97A2D6CC}" type="presOf" srcId="{415D7313-73E6-F645-8A3D-6483C828AACC}" destId="{65E8DC61-C4D9-0A40-A195-E51D11AD0315}" srcOrd="0" destOrd="0" presId="urn:microsoft.com/office/officeart/2005/8/layout/cycle8"/>
    <dgm:cxn modelId="{351790BD-FB83-43F1-8547-74DC0C793708}" type="presOf" srcId="{37AE96DB-E4DF-1242-B70E-1FBCDCDC910C}" destId="{9EAF3845-A89A-A24E-BDC9-0D42D70496CF}" srcOrd="1" destOrd="0" presId="urn:microsoft.com/office/officeart/2005/8/layout/cycle8"/>
    <dgm:cxn modelId="{2B9B8A89-4DD7-0046-B546-9B79125AD3A0}" srcId="{E5E24AFC-DFD8-AA44-A9DF-FCFDE34B7B40}" destId="{42BDF9E7-18DE-2A4A-B573-53E761CF7E64}" srcOrd="4" destOrd="0" parTransId="{7250D7BA-D1D1-374B-B646-3A9A7A1847F3}" sibTransId="{7DFE3399-535F-374A-BFDA-50A34805E74B}"/>
    <dgm:cxn modelId="{4645EA65-DBB1-4EF2-A99D-F96C9D0CFF78}" type="presOf" srcId="{37AE96DB-E4DF-1242-B70E-1FBCDCDC910C}" destId="{3BFDF459-D357-3A4D-8FFD-FF960D49A359}" srcOrd="0" destOrd="0" presId="urn:microsoft.com/office/officeart/2005/8/layout/cycle8"/>
    <dgm:cxn modelId="{CACDBA8B-4243-4930-A3CF-8D2FA2302420}" type="presOf" srcId="{42BDF9E7-18DE-2A4A-B573-53E761CF7E64}" destId="{42D73241-8D91-824C-AF0D-460990520A6F}" srcOrd="1" destOrd="0" presId="urn:microsoft.com/office/officeart/2005/8/layout/cycle8"/>
    <dgm:cxn modelId="{39F0663A-8182-4B99-9CA4-C3EE5C67C14E}" type="presOf" srcId="{6A1E7931-E011-154F-B033-82C7B504B74B}" destId="{D0333A13-EC8E-B641-9BD6-F38168F9DDB7}" srcOrd="1" destOrd="0" presId="urn:microsoft.com/office/officeart/2005/8/layout/cycle8"/>
    <dgm:cxn modelId="{CC5C71AF-918D-4683-882F-D4505A6B0AC7}" type="presOf" srcId="{35989F13-E4EE-6C42-AFB6-E43970724934}" destId="{A89265AA-BF79-A548-AF47-097534FCBC29}" srcOrd="1" destOrd="0" presId="urn:microsoft.com/office/officeart/2005/8/layout/cycle8"/>
    <dgm:cxn modelId="{66E5C933-13BC-FC47-B59E-CB4B11FCABB9}" srcId="{E5E24AFC-DFD8-AA44-A9DF-FCFDE34B7B40}" destId="{5E757BA4-E156-9B41-932F-8C9ACA6828D2}" srcOrd="5" destOrd="0" parTransId="{C0D291A2-603D-7945-9E7C-265DAC11EA13}" sibTransId="{74BC967B-0311-014A-B339-CEC7CBE995C9}"/>
    <dgm:cxn modelId="{21C8417C-A2CD-4546-82BC-79583683A907}" type="presOf" srcId="{42BDF9E7-18DE-2A4A-B573-53E761CF7E64}" destId="{EA015D29-57BD-8E4A-AD1C-E1F2DD59BF0A}" srcOrd="0" destOrd="0" presId="urn:microsoft.com/office/officeart/2005/8/layout/cycle8"/>
    <dgm:cxn modelId="{A080C59B-81B6-4D4F-BF6F-B0093D1883E9}" type="presOf" srcId="{6A1E7931-E011-154F-B033-82C7B504B74B}" destId="{55190069-3F44-D448-A1AC-64889C35D859}" srcOrd="0" destOrd="0" presId="urn:microsoft.com/office/officeart/2005/8/layout/cycle8"/>
    <dgm:cxn modelId="{D9689F7F-A895-4DDB-9280-475058F4604B}" type="presOf" srcId="{E5E24AFC-DFD8-AA44-A9DF-FCFDE34B7B40}" destId="{45E88072-F0EB-AD49-A97E-E9FE471660DC}" srcOrd="0" destOrd="0" presId="urn:microsoft.com/office/officeart/2005/8/layout/cycle8"/>
    <dgm:cxn modelId="{02C883EF-F647-8942-974D-7C80462A34DD}" srcId="{E5E24AFC-DFD8-AA44-A9DF-FCFDE34B7B40}" destId="{415D7313-73E6-F645-8A3D-6483C828AACC}" srcOrd="1" destOrd="0" parTransId="{5909F7D1-5976-A74B-B282-EFCA60E67DB6}" sibTransId="{8B1B405F-1A43-E546-BF55-7E2F9D2E124D}"/>
    <dgm:cxn modelId="{D35D2CCB-7889-6E4E-ADC6-56ED57ACDD51}" srcId="{E5E24AFC-DFD8-AA44-A9DF-FCFDE34B7B40}" destId="{6A1E7931-E011-154F-B033-82C7B504B74B}" srcOrd="3" destOrd="0" parTransId="{1EF99C92-89AE-E749-8D46-E991B50B22EC}" sibTransId="{D2A0F753-7844-0245-AEA9-720EDA275BF9}"/>
    <dgm:cxn modelId="{D06D3201-47DC-488B-BAFD-8F2FF1C2AD8B}" type="presOf" srcId="{35989F13-E4EE-6C42-AFB6-E43970724934}" destId="{F81FB5C4-7167-5545-B6D3-D1665131C97E}" srcOrd="0" destOrd="0" presId="urn:microsoft.com/office/officeart/2005/8/layout/cycle8"/>
    <dgm:cxn modelId="{31E2515A-D0E9-8748-A3D3-88A728DE67EC}" srcId="{E5E24AFC-DFD8-AA44-A9DF-FCFDE34B7B40}" destId="{37AE96DB-E4DF-1242-B70E-1FBCDCDC910C}" srcOrd="0" destOrd="0" parTransId="{631CA158-C5A4-5C49-8A94-EF2D9F077053}" sibTransId="{4CAB9AB0-6A61-CA4E-86A4-0D43521CB91E}"/>
    <dgm:cxn modelId="{8BFFB619-35EF-4FA6-8310-76302AF729F1}" type="presOf" srcId="{5E757BA4-E156-9B41-932F-8C9ACA6828D2}" destId="{BEDE4DAB-F620-2140-BC45-AE2AFC5826BD}" srcOrd="1" destOrd="0" presId="urn:microsoft.com/office/officeart/2005/8/layout/cycle8"/>
    <dgm:cxn modelId="{64B5F0E6-F937-46D9-B170-9D883A6079CC}" type="presOf" srcId="{5E757BA4-E156-9B41-932F-8C9ACA6828D2}" destId="{1EA27479-9BE9-0B44-A248-4F737D2B36A8}" srcOrd="0" destOrd="0" presId="urn:microsoft.com/office/officeart/2005/8/layout/cycle8"/>
    <dgm:cxn modelId="{4A9C4CCB-4AFE-4920-B06A-10C6AA62A0B7}" type="presOf" srcId="{415D7313-73E6-F645-8A3D-6483C828AACC}" destId="{4BBCB1B5-CAE7-9A4A-9695-91A45749AE0A}" srcOrd="1" destOrd="0" presId="urn:microsoft.com/office/officeart/2005/8/layout/cycle8"/>
    <dgm:cxn modelId="{E9AAABCB-E212-914F-9C6F-2E5A0E924471}" srcId="{E5E24AFC-DFD8-AA44-A9DF-FCFDE34B7B40}" destId="{35989F13-E4EE-6C42-AFB6-E43970724934}" srcOrd="2" destOrd="0" parTransId="{B6FB1B7C-EA9B-6241-9B58-4A3C840D8683}" sibTransId="{F783FACF-0C35-F74C-BF45-E3D49EB73C6E}"/>
    <dgm:cxn modelId="{95C073AF-BEC8-43EB-B12E-2CC42B379C5E}" type="presParOf" srcId="{45E88072-F0EB-AD49-A97E-E9FE471660DC}" destId="{3BFDF459-D357-3A4D-8FFD-FF960D49A359}" srcOrd="0" destOrd="0" presId="urn:microsoft.com/office/officeart/2005/8/layout/cycle8"/>
    <dgm:cxn modelId="{050650D2-F1E6-4EE6-AC26-4CA545D5FF89}" type="presParOf" srcId="{45E88072-F0EB-AD49-A97E-E9FE471660DC}" destId="{38F085D6-7717-5A42-A2A4-F905B6B0C7CA}" srcOrd="1" destOrd="0" presId="urn:microsoft.com/office/officeart/2005/8/layout/cycle8"/>
    <dgm:cxn modelId="{AA024E8F-8B88-43AF-A5ED-142818BE95EA}" type="presParOf" srcId="{45E88072-F0EB-AD49-A97E-E9FE471660DC}" destId="{A88F6E88-E89D-7C4C-B6DB-2C73D7CAFB7C}" srcOrd="2" destOrd="0" presId="urn:microsoft.com/office/officeart/2005/8/layout/cycle8"/>
    <dgm:cxn modelId="{F8F19CCE-4B69-42D8-8BF2-34034AEE1AA4}" type="presParOf" srcId="{45E88072-F0EB-AD49-A97E-E9FE471660DC}" destId="{9EAF3845-A89A-A24E-BDC9-0D42D70496CF}" srcOrd="3" destOrd="0" presId="urn:microsoft.com/office/officeart/2005/8/layout/cycle8"/>
    <dgm:cxn modelId="{B36AF393-B7B5-47FD-AE64-B4A9C772B45E}" type="presParOf" srcId="{45E88072-F0EB-AD49-A97E-E9FE471660DC}" destId="{65E8DC61-C4D9-0A40-A195-E51D11AD0315}" srcOrd="4" destOrd="0" presId="urn:microsoft.com/office/officeart/2005/8/layout/cycle8"/>
    <dgm:cxn modelId="{9DB339A7-5F6A-4769-A251-EEE52F294585}" type="presParOf" srcId="{45E88072-F0EB-AD49-A97E-E9FE471660DC}" destId="{0E0E4CB4-3324-6C47-98F7-BD8B7ED24AA5}" srcOrd="5" destOrd="0" presId="urn:microsoft.com/office/officeart/2005/8/layout/cycle8"/>
    <dgm:cxn modelId="{173D1C3B-F5DB-478E-881C-57EF0207A815}" type="presParOf" srcId="{45E88072-F0EB-AD49-A97E-E9FE471660DC}" destId="{463D0D99-5A39-2F41-9D8F-16B3ED65A9F8}" srcOrd="6" destOrd="0" presId="urn:microsoft.com/office/officeart/2005/8/layout/cycle8"/>
    <dgm:cxn modelId="{C74B3CC0-4714-420E-A758-84EAE94DD9D3}" type="presParOf" srcId="{45E88072-F0EB-AD49-A97E-E9FE471660DC}" destId="{4BBCB1B5-CAE7-9A4A-9695-91A45749AE0A}" srcOrd="7" destOrd="0" presId="urn:microsoft.com/office/officeart/2005/8/layout/cycle8"/>
    <dgm:cxn modelId="{5CA87CC9-CAE5-4469-974D-A0A086D15AE2}" type="presParOf" srcId="{45E88072-F0EB-AD49-A97E-E9FE471660DC}" destId="{F81FB5C4-7167-5545-B6D3-D1665131C97E}" srcOrd="8" destOrd="0" presId="urn:microsoft.com/office/officeart/2005/8/layout/cycle8"/>
    <dgm:cxn modelId="{C8E5C2B4-EC76-4E11-B9E3-3B232FFA43B1}" type="presParOf" srcId="{45E88072-F0EB-AD49-A97E-E9FE471660DC}" destId="{7E8F5F19-5C38-8344-B310-5A1531FE4B63}" srcOrd="9" destOrd="0" presId="urn:microsoft.com/office/officeart/2005/8/layout/cycle8"/>
    <dgm:cxn modelId="{B83ABB5A-77D8-4383-942F-3D840030BBE1}" type="presParOf" srcId="{45E88072-F0EB-AD49-A97E-E9FE471660DC}" destId="{5B3ABE5F-A41E-D545-B181-9460FE4F01F9}" srcOrd="10" destOrd="0" presId="urn:microsoft.com/office/officeart/2005/8/layout/cycle8"/>
    <dgm:cxn modelId="{803B03BC-C6C1-4678-9972-2F90158C3BCF}" type="presParOf" srcId="{45E88072-F0EB-AD49-A97E-E9FE471660DC}" destId="{A89265AA-BF79-A548-AF47-097534FCBC29}" srcOrd="11" destOrd="0" presId="urn:microsoft.com/office/officeart/2005/8/layout/cycle8"/>
    <dgm:cxn modelId="{931B1D9B-1CC0-4055-A812-7586120D3035}" type="presParOf" srcId="{45E88072-F0EB-AD49-A97E-E9FE471660DC}" destId="{55190069-3F44-D448-A1AC-64889C35D859}" srcOrd="12" destOrd="0" presId="urn:microsoft.com/office/officeart/2005/8/layout/cycle8"/>
    <dgm:cxn modelId="{FA8ADB05-D72D-4CA5-A118-810745B60F48}" type="presParOf" srcId="{45E88072-F0EB-AD49-A97E-E9FE471660DC}" destId="{602D1B09-0E34-7C4A-B05C-8099070F08B2}" srcOrd="13" destOrd="0" presId="urn:microsoft.com/office/officeart/2005/8/layout/cycle8"/>
    <dgm:cxn modelId="{B9DB040C-6DAC-4FB3-B392-03563639BF20}" type="presParOf" srcId="{45E88072-F0EB-AD49-A97E-E9FE471660DC}" destId="{9BCD371E-CF08-A34C-A98A-67B56CF6A058}" srcOrd="14" destOrd="0" presId="urn:microsoft.com/office/officeart/2005/8/layout/cycle8"/>
    <dgm:cxn modelId="{F65EA8E2-3D5F-4ECD-926F-FB4EE43477B8}" type="presParOf" srcId="{45E88072-F0EB-AD49-A97E-E9FE471660DC}" destId="{D0333A13-EC8E-B641-9BD6-F38168F9DDB7}" srcOrd="15" destOrd="0" presId="urn:microsoft.com/office/officeart/2005/8/layout/cycle8"/>
    <dgm:cxn modelId="{29FB819C-AA5D-425C-B8B4-5478CD71DAF8}" type="presParOf" srcId="{45E88072-F0EB-AD49-A97E-E9FE471660DC}" destId="{EA015D29-57BD-8E4A-AD1C-E1F2DD59BF0A}" srcOrd="16" destOrd="0" presId="urn:microsoft.com/office/officeart/2005/8/layout/cycle8"/>
    <dgm:cxn modelId="{692AAC5E-C1E3-451C-BEE0-65DC1381FF3C}" type="presParOf" srcId="{45E88072-F0EB-AD49-A97E-E9FE471660DC}" destId="{39CD2ABF-12D3-D045-B392-CAB9A6ECF20C}" srcOrd="17" destOrd="0" presId="urn:microsoft.com/office/officeart/2005/8/layout/cycle8"/>
    <dgm:cxn modelId="{08CB2F3E-B3EC-45FB-9E6D-E0014668B6CC}" type="presParOf" srcId="{45E88072-F0EB-AD49-A97E-E9FE471660DC}" destId="{3D46AD99-9999-954F-B454-4688E9CA05A4}" srcOrd="18" destOrd="0" presId="urn:microsoft.com/office/officeart/2005/8/layout/cycle8"/>
    <dgm:cxn modelId="{975ADA18-9B81-47D1-A647-811FBBCBE10D}" type="presParOf" srcId="{45E88072-F0EB-AD49-A97E-E9FE471660DC}" destId="{42D73241-8D91-824C-AF0D-460990520A6F}" srcOrd="19" destOrd="0" presId="urn:microsoft.com/office/officeart/2005/8/layout/cycle8"/>
    <dgm:cxn modelId="{669C2853-0F13-4185-B410-747BD074F1C9}" type="presParOf" srcId="{45E88072-F0EB-AD49-A97E-E9FE471660DC}" destId="{1EA27479-9BE9-0B44-A248-4F737D2B36A8}" srcOrd="20" destOrd="0" presId="urn:microsoft.com/office/officeart/2005/8/layout/cycle8"/>
    <dgm:cxn modelId="{7863D3E0-E5FD-414D-81B1-3889D5C730B8}" type="presParOf" srcId="{45E88072-F0EB-AD49-A97E-E9FE471660DC}" destId="{376B3036-2FBD-D04F-9D41-8433DD50C4C6}" srcOrd="21" destOrd="0" presId="urn:microsoft.com/office/officeart/2005/8/layout/cycle8"/>
    <dgm:cxn modelId="{DCAA9B1B-6C77-499B-AD57-E9FFC34DB344}" type="presParOf" srcId="{45E88072-F0EB-AD49-A97E-E9FE471660DC}" destId="{AD63F8EF-AA08-BE46-BF8C-B15A7A7C6449}" srcOrd="22" destOrd="0" presId="urn:microsoft.com/office/officeart/2005/8/layout/cycle8"/>
    <dgm:cxn modelId="{D36ECBF9-9B48-4223-BC90-882771A9AB46}" type="presParOf" srcId="{45E88072-F0EB-AD49-A97E-E9FE471660DC}" destId="{BEDE4DAB-F620-2140-BC45-AE2AFC5826BD}" srcOrd="23" destOrd="0" presId="urn:microsoft.com/office/officeart/2005/8/layout/cycle8"/>
    <dgm:cxn modelId="{8A624669-8574-4B95-90D3-5BA7A3C727AF}" type="presParOf" srcId="{45E88072-F0EB-AD49-A97E-E9FE471660DC}" destId="{0A32B458-0CE8-B143-81F9-F03C077193A6}" srcOrd="24" destOrd="0" presId="urn:microsoft.com/office/officeart/2005/8/layout/cycle8"/>
    <dgm:cxn modelId="{78B053D8-2F2D-4594-A5F4-47A5105C6CC6}" type="presParOf" srcId="{45E88072-F0EB-AD49-A97E-E9FE471660DC}" destId="{76A99DD8-6F5F-2E44-BA67-F5B99D6133BD}" srcOrd="25" destOrd="0" presId="urn:microsoft.com/office/officeart/2005/8/layout/cycle8"/>
    <dgm:cxn modelId="{FC9F3EC4-B9AE-47D6-97D2-2ACD89D1875F}" type="presParOf" srcId="{45E88072-F0EB-AD49-A97E-E9FE471660DC}" destId="{69AEA1B9-1D45-6940-B0DC-13BDE20BE676}" srcOrd="26" destOrd="0" presId="urn:microsoft.com/office/officeart/2005/8/layout/cycle8"/>
    <dgm:cxn modelId="{C20D9421-FD79-42D6-9098-722A57E735F3}" type="presParOf" srcId="{45E88072-F0EB-AD49-A97E-E9FE471660DC}" destId="{88D7A4D0-531F-C148-9F00-D99EA23EC0C3}" srcOrd="27" destOrd="0" presId="urn:microsoft.com/office/officeart/2005/8/layout/cycle8"/>
    <dgm:cxn modelId="{0CC0B4E5-7A64-475F-A435-B6E3B1FB29E9}" type="presParOf" srcId="{45E88072-F0EB-AD49-A97E-E9FE471660DC}" destId="{4386AA47-AE50-C54C-9D24-1541BDF7AFBC}" srcOrd="28" destOrd="0" presId="urn:microsoft.com/office/officeart/2005/8/layout/cycle8"/>
    <dgm:cxn modelId="{942884AF-F675-4604-9FA0-F6EDC5A570F9}" type="presParOf" srcId="{45E88072-F0EB-AD49-A97E-E9FE471660DC}" destId="{D88720F8-821D-CB4F-8B39-BD3421D9051B}" srcOrd="29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0E8F6-720F-4DE8-B8EB-17B733692119}" type="doc">
      <dgm:prSet loTypeId="urn:microsoft.com/office/officeart/2005/8/layout/arrow2" loCatId="process" qsTypeId="urn:microsoft.com/office/officeart/2005/8/quickstyle/3d1" qsCatId="3D" csTypeId="urn:microsoft.com/office/officeart/2005/8/colors/accent6_1" csCatId="accent6" phldr="1"/>
      <dgm:spPr/>
    </dgm:pt>
    <dgm:pt modelId="{D7F14A68-96FA-4224-BFFD-8B188F05E941}">
      <dgm:prSet phldrT="[Texto]" custT="1"/>
      <dgm:spPr/>
      <dgm:t>
        <a:bodyPr/>
        <a:lstStyle/>
        <a:p>
          <a:r>
            <a:rPr lang="pt-BR" sz="1400" kern="1200" dirty="0" smtClean="0">
              <a:solidFill>
                <a:srgbClr val="7E8185"/>
              </a:solidFill>
              <a:latin typeface="Verdana" panose="020B0604030504040204" pitchFamily="34" charset="0"/>
              <a:ea typeface="Verdana" pitchFamily="34" charset="0"/>
              <a:cs typeface="Verdana" pitchFamily="34" charset="0"/>
            </a:rPr>
            <a:t>Média de sinistros dos anos anteriores com carregamento de segurança</a:t>
          </a:r>
        </a:p>
      </dgm:t>
    </dgm:pt>
    <dgm:pt modelId="{D1E356DE-E5D8-4334-9D76-EB9B85D38DC6}" type="parTrans" cxnId="{064BEBC8-652F-46B2-9F07-D95E73873EA9}">
      <dgm:prSet/>
      <dgm:spPr/>
      <dgm:t>
        <a:bodyPr/>
        <a:lstStyle/>
        <a:p>
          <a:endParaRPr lang="pt-BR"/>
        </a:p>
      </dgm:t>
    </dgm:pt>
    <dgm:pt modelId="{EE58D480-8ED9-4EC5-8061-FDBEE0EFF691}" type="sibTrans" cxnId="{064BEBC8-652F-46B2-9F07-D95E73873EA9}">
      <dgm:prSet/>
      <dgm:spPr/>
      <dgm:t>
        <a:bodyPr/>
        <a:lstStyle/>
        <a:p>
          <a:endParaRPr lang="pt-BR"/>
        </a:p>
      </dgm:t>
    </dgm:pt>
    <dgm:pt modelId="{070768F0-8303-4C81-B25C-F25D83651FE1}">
      <dgm:prSet phldrT="[Texto]" custT="1"/>
      <dgm:spPr/>
      <dgm:t>
        <a:bodyPr/>
        <a:lstStyle/>
        <a:p>
          <a:r>
            <a:rPr lang="pt-BR" sz="1400" kern="1200" dirty="0" smtClean="0">
              <a:solidFill>
                <a:srgbClr val="7E8185"/>
              </a:solidFill>
              <a:latin typeface="Verdana" panose="020B0604030504040204" pitchFamily="34" charset="0"/>
              <a:ea typeface="Verdana" pitchFamily="34" charset="0"/>
              <a:cs typeface="Verdana" pitchFamily="34" charset="0"/>
            </a:rPr>
            <a:t>Distribuições de probabilidade para frequência e severidade</a:t>
          </a:r>
          <a:endParaRPr lang="pt-BR" sz="1400" kern="1200" dirty="0">
            <a:solidFill>
              <a:srgbClr val="7E8185"/>
            </a:solidFill>
            <a:latin typeface="Verdana" panose="020B0604030504040204" pitchFamily="34" charset="0"/>
            <a:ea typeface="Verdana" pitchFamily="34" charset="0"/>
            <a:cs typeface="Verdana" pitchFamily="34" charset="0"/>
          </a:endParaRPr>
        </a:p>
      </dgm:t>
    </dgm:pt>
    <dgm:pt modelId="{8DCBBDDF-4851-4569-9A14-86E98852EE2E}" type="parTrans" cxnId="{9734B308-45D7-44F6-871B-2B1474E205FF}">
      <dgm:prSet/>
      <dgm:spPr/>
      <dgm:t>
        <a:bodyPr/>
        <a:lstStyle/>
        <a:p>
          <a:endParaRPr lang="pt-BR"/>
        </a:p>
      </dgm:t>
    </dgm:pt>
    <dgm:pt modelId="{F2E62E53-8A4F-47B4-AEEC-0839CA1B2608}" type="sibTrans" cxnId="{9734B308-45D7-44F6-871B-2B1474E205FF}">
      <dgm:prSet/>
      <dgm:spPr/>
      <dgm:t>
        <a:bodyPr/>
        <a:lstStyle/>
        <a:p>
          <a:endParaRPr lang="pt-BR"/>
        </a:p>
      </dgm:t>
    </dgm:pt>
    <dgm:pt modelId="{4BBB2C5B-3B07-4E92-A94C-EDBC9F9B1010}">
      <dgm:prSet phldrT="[Texto]" custT="1"/>
      <dgm:spPr/>
      <dgm:t>
        <a:bodyPr/>
        <a:lstStyle/>
        <a:p>
          <a:r>
            <a:rPr lang="pt-BR" sz="1400" kern="1200" dirty="0" smtClean="0">
              <a:solidFill>
                <a:srgbClr val="7E8185"/>
              </a:solidFill>
              <a:latin typeface="Verdana" panose="020B0604030504040204" pitchFamily="34" charset="0"/>
              <a:ea typeface="Verdana" pitchFamily="34" charset="0"/>
              <a:cs typeface="Verdana" pitchFamily="34" charset="0"/>
            </a:rPr>
            <a:t>Métodos sofisticados de </a:t>
          </a:r>
          <a:r>
            <a:rPr lang="pt-BR" sz="1400" kern="1200" dirty="0" smtClean="0">
              <a:solidFill>
                <a:srgbClr val="7E8185"/>
              </a:solidFill>
              <a:latin typeface="Verdana" panose="020B0604030504040204" pitchFamily="34" charset="0"/>
              <a:ea typeface="Verdana" pitchFamily="34" charset="0"/>
              <a:cs typeface="Verdana" pitchFamily="34" charset="0"/>
            </a:rPr>
            <a:t>GLM</a:t>
          </a:r>
          <a:endParaRPr lang="pt-BR" sz="1400" kern="1200" dirty="0">
            <a:solidFill>
              <a:srgbClr val="7E8185"/>
            </a:solidFill>
            <a:latin typeface="Verdana" panose="020B0604030504040204" pitchFamily="34" charset="0"/>
            <a:ea typeface="Verdana" pitchFamily="34" charset="0"/>
            <a:cs typeface="Verdana" pitchFamily="34" charset="0"/>
          </a:endParaRPr>
        </a:p>
      </dgm:t>
    </dgm:pt>
    <dgm:pt modelId="{E751E216-B44D-466E-8BCD-FDA245A70357}" type="sibTrans" cxnId="{E6FFED3F-6E50-46ED-AFF2-E142D04C2335}">
      <dgm:prSet/>
      <dgm:spPr/>
      <dgm:t>
        <a:bodyPr/>
        <a:lstStyle/>
        <a:p>
          <a:endParaRPr lang="pt-BR"/>
        </a:p>
      </dgm:t>
    </dgm:pt>
    <dgm:pt modelId="{1008A05F-882C-45DB-9BF5-7562F8D7FC8A}" type="parTrans" cxnId="{E6FFED3F-6E50-46ED-AFF2-E142D04C2335}">
      <dgm:prSet/>
      <dgm:spPr/>
      <dgm:t>
        <a:bodyPr/>
        <a:lstStyle/>
        <a:p>
          <a:endParaRPr lang="pt-BR"/>
        </a:p>
      </dgm:t>
    </dgm:pt>
    <dgm:pt modelId="{85C8F7BB-7E3F-4A4D-9CE2-F0EF7A954FB3}" type="pres">
      <dgm:prSet presAssocID="{5960E8F6-720F-4DE8-B8EB-17B733692119}" presName="arrowDiagram" presStyleCnt="0">
        <dgm:presLayoutVars>
          <dgm:chMax val="5"/>
          <dgm:dir/>
          <dgm:resizeHandles val="exact"/>
        </dgm:presLayoutVars>
      </dgm:prSet>
      <dgm:spPr/>
    </dgm:pt>
    <dgm:pt modelId="{075C198E-E65F-4337-BCC0-5679C8C7E096}" type="pres">
      <dgm:prSet presAssocID="{5960E8F6-720F-4DE8-B8EB-17B733692119}" presName="arrow" presStyleLbl="bgShp" presStyleIdx="0" presStyleCnt="1"/>
      <dgm:spPr/>
    </dgm:pt>
    <dgm:pt modelId="{C23ACE71-5F06-463A-BD32-38A51EB232D0}" type="pres">
      <dgm:prSet presAssocID="{5960E8F6-720F-4DE8-B8EB-17B733692119}" presName="arrowDiagram3" presStyleCnt="0"/>
      <dgm:spPr/>
    </dgm:pt>
    <dgm:pt modelId="{4AD420E5-6A7B-4314-9AFC-0A23D8DCB40D}" type="pres">
      <dgm:prSet presAssocID="{D7F14A68-96FA-4224-BFFD-8B188F05E941}" presName="bullet3a" presStyleLbl="node1" presStyleIdx="0" presStyleCnt="3"/>
      <dgm:spPr/>
    </dgm:pt>
    <dgm:pt modelId="{2115FFBC-187F-43B9-A5AF-5AF5B6C48F89}" type="pres">
      <dgm:prSet presAssocID="{D7F14A68-96FA-4224-BFFD-8B188F05E941}" presName="textBox3a" presStyleLbl="revTx" presStyleIdx="0" presStyleCnt="3" custScaleX="257746" custScaleY="62986" custLinFactNeighborX="69056" custLinFactNeighborY="44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B48289-5606-4F74-9FDC-3227A17BEE8C}" type="pres">
      <dgm:prSet presAssocID="{070768F0-8303-4C81-B25C-F25D83651FE1}" presName="bullet3b" presStyleLbl="node1" presStyleIdx="1" presStyleCnt="3"/>
      <dgm:spPr/>
    </dgm:pt>
    <dgm:pt modelId="{9D4C8EB4-4A2F-4746-B7CA-CC290FCCFCA5}" type="pres">
      <dgm:prSet presAssocID="{070768F0-8303-4C81-B25C-F25D83651FE1}" presName="textBox3b" presStyleLbl="revTx" presStyleIdx="1" presStyleCnt="3" custScaleX="217195" custScaleY="60065" custLinFactNeighborX="42650" custLinFactNeighborY="-8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042F85-5645-4F66-B47B-C3A383477D0C}" type="pres">
      <dgm:prSet presAssocID="{4BBB2C5B-3B07-4E92-A94C-EDBC9F9B1010}" presName="bullet3c" presStyleLbl="node1" presStyleIdx="2" presStyleCnt="3"/>
      <dgm:spPr/>
    </dgm:pt>
    <dgm:pt modelId="{99E019FF-6575-4878-91F6-BD1806DCD19F}" type="pres">
      <dgm:prSet presAssocID="{4BBB2C5B-3B07-4E92-A94C-EDBC9F9B1010}" presName="textBox3c" presStyleLbl="revTx" presStyleIdx="2" presStyleCnt="3" custScaleX="185387" custScaleY="21311" custLinFactNeighborX="22380" custLinFactNeighborY="-299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8B710E-A825-482F-9131-CBB1871371FE}" type="presOf" srcId="{5960E8F6-720F-4DE8-B8EB-17B733692119}" destId="{85C8F7BB-7E3F-4A4D-9CE2-F0EF7A954FB3}" srcOrd="0" destOrd="0" presId="urn:microsoft.com/office/officeart/2005/8/layout/arrow2"/>
    <dgm:cxn modelId="{064BEBC8-652F-46B2-9F07-D95E73873EA9}" srcId="{5960E8F6-720F-4DE8-B8EB-17B733692119}" destId="{D7F14A68-96FA-4224-BFFD-8B188F05E941}" srcOrd="0" destOrd="0" parTransId="{D1E356DE-E5D8-4334-9D76-EB9B85D38DC6}" sibTransId="{EE58D480-8ED9-4EC5-8061-FDBEE0EFF691}"/>
    <dgm:cxn modelId="{B8EC892C-D3BB-4A04-BB3C-0AA2F5FF4720}" type="presOf" srcId="{4BBB2C5B-3B07-4E92-A94C-EDBC9F9B1010}" destId="{99E019FF-6575-4878-91F6-BD1806DCD19F}" srcOrd="0" destOrd="0" presId="urn:microsoft.com/office/officeart/2005/8/layout/arrow2"/>
    <dgm:cxn modelId="{9734B308-45D7-44F6-871B-2B1474E205FF}" srcId="{5960E8F6-720F-4DE8-B8EB-17B733692119}" destId="{070768F0-8303-4C81-B25C-F25D83651FE1}" srcOrd="1" destOrd="0" parTransId="{8DCBBDDF-4851-4569-9A14-86E98852EE2E}" sibTransId="{F2E62E53-8A4F-47B4-AEEC-0839CA1B2608}"/>
    <dgm:cxn modelId="{27ACA691-D268-434C-BDF9-638AF1CABC51}" type="presOf" srcId="{070768F0-8303-4C81-B25C-F25D83651FE1}" destId="{9D4C8EB4-4A2F-4746-B7CA-CC290FCCFCA5}" srcOrd="0" destOrd="0" presId="urn:microsoft.com/office/officeart/2005/8/layout/arrow2"/>
    <dgm:cxn modelId="{EF3899AC-818F-4542-BE61-8F3BF08CE50E}" type="presOf" srcId="{D7F14A68-96FA-4224-BFFD-8B188F05E941}" destId="{2115FFBC-187F-43B9-A5AF-5AF5B6C48F89}" srcOrd="0" destOrd="0" presId="urn:microsoft.com/office/officeart/2005/8/layout/arrow2"/>
    <dgm:cxn modelId="{E6FFED3F-6E50-46ED-AFF2-E142D04C2335}" srcId="{5960E8F6-720F-4DE8-B8EB-17B733692119}" destId="{4BBB2C5B-3B07-4E92-A94C-EDBC9F9B1010}" srcOrd="2" destOrd="0" parTransId="{1008A05F-882C-45DB-9BF5-7562F8D7FC8A}" sibTransId="{E751E216-B44D-466E-8BCD-FDA245A70357}"/>
    <dgm:cxn modelId="{62BEB8E3-36EF-4A10-9A1B-B48DACD74CD1}" type="presParOf" srcId="{85C8F7BB-7E3F-4A4D-9CE2-F0EF7A954FB3}" destId="{075C198E-E65F-4337-BCC0-5679C8C7E096}" srcOrd="0" destOrd="0" presId="urn:microsoft.com/office/officeart/2005/8/layout/arrow2"/>
    <dgm:cxn modelId="{8CE509E4-E5A4-4A4B-A465-3AE0A95F304C}" type="presParOf" srcId="{85C8F7BB-7E3F-4A4D-9CE2-F0EF7A954FB3}" destId="{C23ACE71-5F06-463A-BD32-38A51EB232D0}" srcOrd="1" destOrd="0" presId="urn:microsoft.com/office/officeart/2005/8/layout/arrow2"/>
    <dgm:cxn modelId="{28970363-C388-48D7-B388-277D07D57F36}" type="presParOf" srcId="{C23ACE71-5F06-463A-BD32-38A51EB232D0}" destId="{4AD420E5-6A7B-4314-9AFC-0A23D8DCB40D}" srcOrd="0" destOrd="0" presId="urn:microsoft.com/office/officeart/2005/8/layout/arrow2"/>
    <dgm:cxn modelId="{AFC2D06D-78F7-4AD5-BA64-9C3AD7467685}" type="presParOf" srcId="{C23ACE71-5F06-463A-BD32-38A51EB232D0}" destId="{2115FFBC-187F-43B9-A5AF-5AF5B6C48F89}" srcOrd="1" destOrd="0" presId="urn:microsoft.com/office/officeart/2005/8/layout/arrow2"/>
    <dgm:cxn modelId="{24526649-76D8-466C-B098-4DC97A9D686D}" type="presParOf" srcId="{C23ACE71-5F06-463A-BD32-38A51EB232D0}" destId="{FEB48289-5606-4F74-9FDC-3227A17BEE8C}" srcOrd="2" destOrd="0" presId="urn:microsoft.com/office/officeart/2005/8/layout/arrow2"/>
    <dgm:cxn modelId="{1F990BAB-FA94-405A-936D-89F05612CF06}" type="presParOf" srcId="{C23ACE71-5F06-463A-BD32-38A51EB232D0}" destId="{9D4C8EB4-4A2F-4746-B7CA-CC290FCCFCA5}" srcOrd="3" destOrd="0" presId="urn:microsoft.com/office/officeart/2005/8/layout/arrow2"/>
    <dgm:cxn modelId="{91998B50-97B0-4356-A9FE-598BFA81EB6E}" type="presParOf" srcId="{C23ACE71-5F06-463A-BD32-38A51EB232D0}" destId="{F6042F85-5645-4F66-B47B-C3A383477D0C}" srcOrd="4" destOrd="0" presId="urn:microsoft.com/office/officeart/2005/8/layout/arrow2"/>
    <dgm:cxn modelId="{912972B6-C4EA-4A53-98E4-49C3D2D05660}" type="presParOf" srcId="{C23ACE71-5F06-463A-BD32-38A51EB232D0}" destId="{99E019FF-6575-4878-91F6-BD1806DCD19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DF459-D357-3A4D-8FFD-FF960D49A359}">
      <dsp:nvSpPr>
        <dsp:cNvPr id="0" name=""/>
        <dsp:cNvSpPr/>
      </dsp:nvSpPr>
      <dsp:spPr>
        <a:xfrm>
          <a:off x="1068313" y="32641"/>
          <a:ext cx="4331151" cy="4331151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2000"/>
                <a:lumOff val="68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35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u="none" kern="1200" noProof="0" dirty="0" smtClean="0">
              <a:solidFill>
                <a:srgbClr val="315E83"/>
              </a:solidFill>
              <a:latin typeface="Trebuchet MS" pitchFamily="34" charset="0"/>
            </a:rPr>
            <a:t>Risco de Subscrição</a:t>
          </a:r>
          <a:endParaRPr lang="pt-BR" sz="1600" b="0" kern="1200" noProof="0" dirty="0">
            <a:solidFill>
              <a:srgbClr val="315E83"/>
            </a:solidFill>
            <a:latin typeface="Trebuchet MS" pitchFamily="34" charset="0"/>
          </a:endParaRPr>
        </a:p>
      </dsp:txBody>
      <dsp:txXfrm>
        <a:off x="3337012" y="585894"/>
        <a:ext cx="1134349" cy="876542"/>
      </dsp:txXfrm>
    </dsp:sp>
    <dsp:sp modelId="{65E8DC61-C4D9-0A40-A195-E51D11AD0315}">
      <dsp:nvSpPr>
        <dsp:cNvPr id="0" name=""/>
        <dsp:cNvSpPr/>
      </dsp:nvSpPr>
      <dsp:spPr>
        <a:xfrm>
          <a:off x="1113853" y="111425"/>
          <a:ext cx="4331151" cy="4331151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35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u="none" kern="1200" noProof="0" dirty="0" smtClean="0">
              <a:solidFill>
                <a:srgbClr val="315E83"/>
              </a:solidFill>
              <a:latin typeface="Trebuchet MS" pitchFamily="34" charset="0"/>
            </a:rPr>
            <a:t>Risco de Mercado</a:t>
          </a:r>
          <a:endParaRPr lang="pt-BR" sz="1600" b="0" kern="1200" noProof="0" dirty="0">
            <a:solidFill>
              <a:srgbClr val="315E83"/>
            </a:solidFill>
            <a:latin typeface="Trebuchet MS" pitchFamily="34" charset="0"/>
          </a:endParaRPr>
        </a:p>
      </dsp:txBody>
      <dsp:txXfrm>
        <a:off x="4052849" y="1864510"/>
        <a:ext cx="1185910" cy="850761"/>
      </dsp:txXfrm>
    </dsp:sp>
    <dsp:sp modelId="{F81FB5C4-7167-5545-B6D3-D1665131C97E}">
      <dsp:nvSpPr>
        <dsp:cNvPr id="0" name=""/>
        <dsp:cNvSpPr/>
      </dsp:nvSpPr>
      <dsp:spPr>
        <a:xfrm>
          <a:off x="1068313" y="190209"/>
          <a:ext cx="4331151" cy="4331151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35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u="none" kern="1200" noProof="0" dirty="0" smtClean="0">
              <a:solidFill>
                <a:srgbClr val="315E83"/>
              </a:solidFill>
              <a:latin typeface="Trebuchet MS" pitchFamily="34" charset="0"/>
            </a:rPr>
            <a:t>Risco de Crédito</a:t>
          </a:r>
          <a:endParaRPr lang="pt-BR" sz="1600" b="0" kern="1200" noProof="0" dirty="0">
            <a:solidFill>
              <a:srgbClr val="315E83"/>
            </a:solidFill>
            <a:latin typeface="Trebuchet MS" pitchFamily="34" charset="0"/>
          </a:endParaRPr>
        </a:p>
      </dsp:txBody>
      <dsp:txXfrm>
        <a:off x="3337012" y="3117346"/>
        <a:ext cx="1134349" cy="876542"/>
      </dsp:txXfrm>
    </dsp:sp>
    <dsp:sp modelId="{55190069-3F44-D448-A1AC-64889C35D859}">
      <dsp:nvSpPr>
        <dsp:cNvPr id="0" name=""/>
        <dsp:cNvSpPr/>
      </dsp:nvSpPr>
      <dsp:spPr>
        <a:xfrm>
          <a:off x="977233" y="190209"/>
          <a:ext cx="4331151" cy="4331151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35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0" u="none" kern="1200" noProof="0" dirty="0" smtClean="0">
              <a:solidFill>
                <a:srgbClr val="315E83"/>
              </a:solidFill>
              <a:latin typeface="Trebuchet MS" pitchFamily="34" charset="0"/>
            </a:rPr>
            <a:t>Risco Estratégico</a:t>
          </a:r>
          <a:endParaRPr lang="pt-BR" sz="1600" b="0" kern="1200" noProof="0" dirty="0">
            <a:solidFill>
              <a:srgbClr val="315E83"/>
            </a:solidFill>
            <a:latin typeface="Trebuchet MS" pitchFamily="34" charset="0"/>
          </a:endParaRPr>
        </a:p>
      </dsp:txBody>
      <dsp:txXfrm>
        <a:off x="1905337" y="3117346"/>
        <a:ext cx="1134349" cy="876542"/>
      </dsp:txXfrm>
    </dsp:sp>
    <dsp:sp modelId="{EA015D29-57BD-8E4A-AD1C-E1F2DD59BF0A}">
      <dsp:nvSpPr>
        <dsp:cNvPr id="0" name=""/>
        <dsp:cNvSpPr/>
      </dsp:nvSpPr>
      <dsp:spPr>
        <a:xfrm>
          <a:off x="919834" y="107906"/>
          <a:ext cx="4331151" cy="4331151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35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noProof="0" dirty="0" smtClean="0">
              <a:solidFill>
                <a:srgbClr val="315E83"/>
              </a:solidFill>
              <a:latin typeface="Trebuchet MS" pitchFamily="34" charset="0"/>
            </a:rPr>
            <a:t>Risco Legal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noProof="0" dirty="0" smtClean="0">
              <a:solidFill>
                <a:srgbClr val="315E83"/>
              </a:solidFill>
              <a:latin typeface="Trebuchet MS" pitchFamily="34" charset="0"/>
            </a:rPr>
            <a:t>e </a:t>
          </a:r>
          <a:r>
            <a:rPr lang="pt-BR" sz="1600" b="0" kern="1200" noProof="0" dirty="0" err="1" smtClean="0">
              <a:solidFill>
                <a:srgbClr val="315E83"/>
              </a:solidFill>
              <a:latin typeface="Trebuchet MS" pitchFamily="34" charset="0"/>
            </a:rPr>
            <a:t>Compliance</a:t>
          </a:r>
          <a:endParaRPr lang="pt-BR" sz="1600" b="0" kern="1200" noProof="0" dirty="0">
            <a:solidFill>
              <a:srgbClr val="315E83"/>
            </a:solidFill>
            <a:latin typeface="Trebuchet MS" pitchFamily="34" charset="0"/>
          </a:endParaRPr>
        </a:p>
      </dsp:txBody>
      <dsp:txXfrm>
        <a:off x="1126080" y="1860991"/>
        <a:ext cx="1185910" cy="850761"/>
      </dsp:txXfrm>
    </dsp:sp>
    <dsp:sp modelId="{1EA27479-9BE9-0B44-A248-4F737D2B36A8}">
      <dsp:nvSpPr>
        <dsp:cNvPr id="0" name=""/>
        <dsp:cNvSpPr/>
      </dsp:nvSpPr>
      <dsp:spPr>
        <a:xfrm>
          <a:off x="997431" y="32641"/>
          <a:ext cx="4331151" cy="4331151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tint val="66000"/>
                <a:satMod val="160000"/>
                <a:lumMod val="57000"/>
                <a:lumOff val="4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50800" dist="381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u="none" kern="1200" noProof="0" dirty="0" smtClean="0">
              <a:solidFill>
                <a:srgbClr val="315E83"/>
              </a:solidFill>
              <a:latin typeface="Trebuchet MS" pitchFamily="34" charset="0"/>
            </a:rPr>
            <a:t>Risco Operacional</a:t>
          </a:r>
          <a:endParaRPr lang="pt-BR" sz="1600" b="0" u="none" kern="1200" noProof="0" dirty="0">
            <a:solidFill>
              <a:srgbClr val="315E83"/>
            </a:solidFill>
            <a:latin typeface="Trebuchet MS" pitchFamily="34" charset="0"/>
          </a:endParaRPr>
        </a:p>
      </dsp:txBody>
      <dsp:txXfrm>
        <a:off x="1925535" y="585894"/>
        <a:ext cx="1134349" cy="876542"/>
      </dsp:txXfrm>
    </dsp:sp>
    <dsp:sp modelId="{0A32B458-0CE8-B143-81F9-F03C077193A6}">
      <dsp:nvSpPr>
        <dsp:cNvPr id="0" name=""/>
        <dsp:cNvSpPr/>
      </dsp:nvSpPr>
      <dsp:spPr>
        <a:xfrm>
          <a:off x="1813638" y="-288427"/>
          <a:ext cx="4298978" cy="4298978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99DD8-6F5F-2E44-BA67-F5B99D6133BD}">
      <dsp:nvSpPr>
        <dsp:cNvPr id="0" name=""/>
        <dsp:cNvSpPr/>
      </dsp:nvSpPr>
      <dsp:spPr>
        <a:xfrm>
          <a:off x="1775563" y="126880"/>
          <a:ext cx="4298978" cy="4298978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AEA1B9-1D45-6940-B0DC-13BDE20BE676}">
      <dsp:nvSpPr>
        <dsp:cNvPr id="0" name=""/>
        <dsp:cNvSpPr/>
      </dsp:nvSpPr>
      <dsp:spPr>
        <a:xfrm flipH="1" flipV="1">
          <a:off x="3182799" y="4300836"/>
          <a:ext cx="582468" cy="506333"/>
        </a:xfrm>
        <a:prstGeom prst="left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7A4D0-531F-C148-9F00-D99EA23EC0C3}">
      <dsp:nvSpPr>
        <dsp:cNvPr id="0" name=""/>
        <dsp:cNvSpPr/>
      </dsp:nvSpPr>
      <dsp:spPr>
        <a:xfrm>
          <a:off x="415819" y="542232"/>
          <a:ext cx="4298978" cy="4298978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86AA47-AE50-C54C-9D24-1541BDF7AFBC}">
      <dsp:nvSpPr>
        <dsp:cNvPr id="0" name=""/>
        <dsp:cNvSpPr/>
      </dsp:nvSpPr>
      <dsp:spPr>
        <a:xfrm>
          <a:off x="403947" y="123361"/>
          <a:ext cx="4298978" cy="4298978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720F8-821D-CB4F-8B39-BD3421D9051B}">
      <dsp:nvSpPr>
        <dsp:cNvPr id="0" name=""/>
        <dsp:cNvSpPr/>
      </dsp:nvSpPr>
      <dsp:spPr>
        <a:xfrm>
          <a:off x="646065" y="-404413"/>
          <a:ext cx="4298978" cy="4298978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C198E-E65F-4337-BCC0-5679C8C7E096}">
      <dsp:nvSpPr>
        <dsp:cNvPr id="0" name=""/>
        <dsp:cNvSpPr/>
      </dsp:nvSpPr>
      <dsp:spPr>
        <a:xfrm>
          <a:off x="524903" y="0"/>
          <a:ext cx="5384363" cy="336522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AD420E5-6A7B-4314-9AFC-0A23D8DCB40D}">
      <dsp:nvSpPr>
        <dsp:cNvPr id="0" name=""/>
        <dsp:cNvSpPr/>
      </dsp:nvSpPr>
      <dsp:spPr>
        <a:xfrm>
          <a:off x="1208717" y="2322679"/>
          <a:ext cx="139993" cy="1399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5FFBC-187F-43B9-A5AF-5AF5B6C48F89}">
      <dsp:nvSpPr>
        <dsp:cNvPr id="0" name=""/>
        <dsp:cNvSpPr/>
      </dsp:nvSpPr>
      <dsp:spPr>
        <a:xfrm>
          <a:off x="1155554" y="2616392"/>
          <a:ext cx="3233569" cy="61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7E8185"/>
              </a:solidFill>
              <a:latin typeface="Verdana" panose="020B0604030504040204" pitchFamily="34" charset="0"/>
              <a:ea typeface="Verdana" pitchFamily="34" charset="0"/>
              <a:cs typeface="Verdana" pitchFamily="34" charset="0"/>
            </a:rPr>
            <a:t>Média de sinistros dos anos anteriores com carregamento de segurança</a:t>
          </a:r>
        </a:p>
      </dsp:txBody>
      <dsp:txXfrm>
        <a:off x="1155554" y="2616392"/>
        <a:ext cx="3233569" cy="612570"/>
      </dsp:txXfrm>
    </dsp:sp>
    <dsp:sp modelId="{FEB48289-5606-4F74-9FDC-3227A17BEE8C}">
      <dsp:nvSpPr>
        <dsp:cNvPr id="0" name=""/>
        <dsp:cNvSpPr/>
      </dsp:nvSpPr>
      <dsp:spPr>
        <a:xfrm>
          <a:off x="2444428" y="1408010"/>
          <a:ext cx="253065" cy="2530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4C8EB4-4A2F-4746-B7CA-CC290FCCFCA5}">
      <dsp:nvSpPr>
        <dsp:cNvPr id="0" name=""/>
        <dsp:cNvSpPr/>
      </dsp:nvSpPr>
      <dsp:spPr>
        <a:xfrm>
          <a:off x="2364880" y="1736531"/>
          <a:ext cx="2806696" cy="109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9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7E8185"/>
              </a:solidFill>
              <a:latin typeface="Verdana" panose="020B0604030504040204" pitchFamily="34" charset="0"/>
              <a:ea typeface="Verdana" pitchFamily="34" charset="0"/>
              <a:cs typeface="Verdana" pitchFamily="34" charset="0"/>
            </a:rPr>
            <a:t>Distribuições de probabilidade para frequência e severidade</a:t>
          </a:r>
          <a:endParaRPr lang="pt-BR" sz="1400" kern="1200" dirty="0">
            <a:solidFill>
              <a:srgbClr val="7E8185"/>
            </a:solidFill>
            <a:latin typeface="Verdana" panose="020B0604030504040204" pitchFamily="34" charset="0"/>
            <a:ea typeface="Verdana" pitchFamily="34" charset="0"/>
            <a:cs typeface="Verdana" pitchFamily="34" charset="0"/>
          </a:endParaRPr>
        </a:p>
      </dsp:txBody>
      <dsp:txXfrm>
        <a:off x="2364880" y="1736531"/>
        <a:ext cx="2806696" cy="1099600"/>
      </dsp:txXfrm>
    </dsp:sp>
    <dsp:sp modelId="{F6042F85-5645-4F66-B47B-C3A383477D0C}">
      <dsp:nvSpPr>
        <dsp:cNvPr id="0" name=""/>
        <dsp:cNvSpPr/>
      </dsp:nvSpPr>
      <dsp:spPr>
        <a:xfrm>
          <a:off x="3930512" y="851402"/>
          <a:ext cx="349983" cy="349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E019FF-6575-4878-91F6-BD1806DCD19F}">
      <dsp:nvSpPr>
        <dsp:cNvPr id="0" name=""/>
        <dsp:cNvSpPr/>
      </dsp:nvSpPr>
      <dsp:spPr>
        <a:xfrm>
          <a:off x="3843004" y="1246396"/>
          <a:ext cx="2395658" cy="49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44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7E8185"/>
              </a:solidFill>
              <a:latin typeface="Verdana" panose="020B0604030504040204" pitchFamily="34" charset="0"/>
              <a:ea typeface="Verdana" pitchFamily="34" charset="0"/>
              <a:cs typeface="Verdana" pitchFamily="34" charset="0"/>
            </a:rPr>
            <a:t>Métodos sofisticados de </a:t>
          </a:r>
          <a:r>
            <a:rPr lang="pt-BR" sz="1400" kern="1200" dirty="0" smtClean="0">
              <a:solidFill>
                <a:srgbClr val="7E8185"/>
              </a:solidFill>
              <a:latin typeface="Verdana" panose="020B0604030504040204" pitchFamily="34" charset="0"/>
              <a:ea typeface="Verdana" pitchFamily="34" charset="0"/>
              <a:cs typeface="Verdana" pitchFamily="34" charset="0"/>
            </a:rPr>
            <a:t>GLM</a:t>
          </a:r>
          <a:endParaRPr lang="pt-BR" sz="1400" kern="1200" dirty="0">
            <a:solidFill>
              <a:srgbClr val="7E8185"/>
            </a:solidFill>
            <a:latin typeface="Verdana" panose="020B0604030504040204" pitchFamily="34" charset="0"/>
            <a:ea typeface="Verdana" pitchFamily="34" charset="0"/>
            <a:cs typeface="Verdana" pitchFamily="34" charset="0"/>
          </a:endParaRPr>
        </a:p>
      </dsp:txBody>
      <dsp:txXfrm>
        <a:off x="3843004" y="1246396"/>
        <a:ext cx="2395658" cy="49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42A79-83DD-40EE-B642-C07F0B31EF7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E7A3F-B832-4242-BB63-1A14940F0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016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69EA8-2B58-40AD-B5FC-48C6DCE45636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BC560-C6A1-4486-9F86-E2D897E97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615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4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7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1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75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0978" y="6341836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4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0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3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6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1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522" y="63418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2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r="9871"/>
          <a:stretch>
            <a:fillRect/>
          </a:stretch>
        </p:blipFill>
        <p:spPr bwMode="auto">
          <a:xfrm>
            <a:off x="-17009" y="0"/>
            <a:ext cx="9158741" cy="689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56" y="1313089"/>
            <a:ext cx="4468812" cy="11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9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jpg"/><Relationship Id="rId7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8.jpg"/><Relationship Id="rId7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nuelle.garcez@sulamerica.com.br" TargetMode="External"/><Relationship Id="rId4" Type="http://schemas.openxmlformats.org/officeDocument/2006/relationships/hyperlink" Target="mailto:adriana.reis@sulamerica.com.b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jp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" y="4148118"/>
            <a:ext cx="9143244" cy="2718591"/>
          </a:xfrm>
          <a:prstGeom prst="rect">
            <a:avLst/>
          </a:prstGeom>
        </p:spPr>
      </p:pic>
      <p:sp>
        <p:nvSpPr>
          <p:cNvPr id="8" name="Rectangle 5"/>
          <p:cNvSpPr>
            <a:spLocks/>
          </p:cNvSpPr>
          <p:nvPr/>
        </p:nvSpPr>
        <p:spPr bwMode="auto">
          <a:xfrm>
            <a:off x="542330" y="5618576"/>
            <a:ext cx="609137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Clr>
                <a:srgbClr val="00BACF"/>
              </a:buClr>
              <a:buSzPct val="200000"/>
              <a:buChar char="•"/>
              <a:defRPr>
                <a:solidFill>
                  <a:srgbClr val="255C8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ACF"/>
              </a:buClr>
              <a:buFont typeface="Wingdings" panose="05000000000000000000" pitchFamily="2" charset="2"/>
              <a:buChar char="§"/>
              <a:defRPr sz="1600">
                <a:solidFill>
                  <a:srgbClr val="255C8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255C8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sz="2400" b="1" dirty="0">
                <a:solidFill>
                  <a:srgbClr val="042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elefonica Text" pitchFamily="2" charset="0"/>
              </a:rPr>
              <a:t>V Semana de Atuária da UFRJ</a:t>
            </a:r>
            <a:endParaRPr lang="en-US" sz="2400" b="1" dirty="0">
              <a:solidFill>
                <a:srgbClr val="0425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elefonica Text" pitchFamily="2" charset="0"/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42330" y="5886595"/>
            <a:ext cx="5734321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Clr>
                <a:srgbClr val="00BACF"/>
              </a:buClr>
              <a:buSzPct val="200000"/>
              <a:buChar char="•"/>
              <a:defRPr>
                <a:solidFill>
                  <a:srgbClr val="255C8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ACF"/>
              </a:buClr>
              <a:buFont typeface="Wingdings" panose="05000000000000000000" pitchFamily="2" charset="2"/>
              <a:buChar char="§"/>
              <a:defRPr sz="1600">
                <a:solidFill>
                  <a:srgbClr val="255C8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255C8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dirty="0" smtClean="0">
                <a:solidFill>
                  <a:srgbClr val="042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elefonica Text" pitchFamily="2" charset="0"/>
              </a:rPr>
              <a:t>Dezembro 2014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490077" y="5683868"/>
            <a:ext cx="0" cy="512536"/>
          </a:xfrm>
          <a:prstGeom prst="line">
            <a:avLst/>
          </a:prstGeom>
          <a:ln>
            <a:solidFill>
              <a:srgbClr val="E136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702" y="5662535"/>
            <a:ext cx="2013909" cy="56213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b="28956"/>
          <a:stretch/>
        </p:blipFill>
        <p:spPr>
          <a:xfrm>
            <a:off x="755" y="-166255"/>
            <a:ext cx="9159177" cy="42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88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trabalho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Arredondar Retângulo em um Canto Diagonal 20"/>
          <p:cNvSpPr/>
          <p:nvPr/>
        </p:nvSpPr>
        <p:spPr>
          <a:xfrm flipH="1">
            <a:off x="630294" y="1274400"/>
            <a:ext cx="2350411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Fundos de Pensão</a:t>
            </a:r>
            <a:endParaRPr lang="pt-BR" b="1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6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 descr="http://www.previ.com.br/data/files/A1/62/75/E5/4F4B2410EC6D4B24A5EBF9C2/Marca%20PRE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738419"/>
            <a:ext cx="37623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letros.com.br/desenvolvimento/html/relatorio2012/img/logo_eletro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11" y="2115887"/>
            <a:ext cx="2590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4.bp.blogspot.com/--Bbs_NVO-U4/U2BBczpL6QI/AAAAAAAATCw/FnPDZi2cn-Q/s1600/29-11-2013-logo-petr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16" y="4487835"/>
            <a:ext cx="1723756" cy="13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3.bp.blogspot.com/-9GOA2ZK-ALc/VAEqrbynziI/AAAAAAAACZI/mcoSPCKqOeU/s1600/Fap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86" y="3008120"/>
            <a:ext cx="24193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88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trabalho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Arredondar Retângulo em um Canto Diagonal 20"/>
          <p:cNvSpPr/>
          <p:nvPr/>
        </p:nvSpPr>
        <p:spPr>
          <a:xfrm flipH="1">
            <a:off x="630294" y="1274400"/>
            <a:ext cx="2350411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Consultoria / Auditoria</a:t>
            </a:r>
            <a:endParaRPr lang="pt-BR" b="1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6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2" name="Picture 2" descr="https://www.recruiter.com/i/wp-content/uploads/2014/08/towers-watso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08" y="2192697"/>
            <a:ext cx="4032013" cy="11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www.pwc.ch/user_content/editor/files/about/PwC_fl_logo_color_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16" y="4890282"/>
            <a:ext cx="2150598" cy="16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86" y="4775568"/>
            <a:ext cx="1770565" cy="13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poetsandquants.com/wp-content/uploads/2014/07/Deloitte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28" y="3375183"/>
            <a:ext cx="3240434" cy="12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mercer.com/content/dam/mercer/logos/logo-merc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8" y="3546303"/>
            <a:ext cx="2805170" cy="3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88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trabalho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Arredondar Retângulo em um Canto Diagonal 20"/>
          <p:cNvSpPr/>
          <p:nvPr/>
        </p:nvSpPr>
        <p:spPr>
          <a:xfrm flipH="1">
            <a:off x="630294" y="1274400"/>
            <a:ext cx="2350411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Bancos de Investimentos</a:t>
            </a:r>
            <a:endParaRPr lang="pt-BR" b="1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6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0" name="Picture 2" descr="http://americaeconomiabrasil.com.br/sites/brasil.americaeconomia.com/files/logo_btg_pactua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6" y="1806834"/>
            <a:ext cx="2850080" cy="15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terviewbull.com/wp-content/uploads/2014/02/JP-Morg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6" y="3109333"/>
            <a:ext cx="2731553" cy="5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log.com.br/wp-content/uploads/2014/03/xp-logo_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34" y="5029324"/>
            <a:ext cx="3967534" cy="8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ennveterans.org/wp-content/uploads/2013/10/Morgan-Stanley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671089"/>
            <a:ext cx="4061361" cy="88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88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trabalho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Arredondar Retângulo em um Canto Diagonal 20"/>
          <p:cNvSpPr/>
          <p:nvPr/>
        </p:nvSpPr>
        <p:spPr>
          <a:xfrm flipH="1">
            <a:off x="630294" y="1274400"/>
            <a:ext cx="2350411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Órgãos Públicos</a:t>
            </a:r>
            <a:endParaRPr lang="pt-BR" b="1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6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50" y="2563686"/>
            <a:ext cx="1701075" cy="152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85" y="1344489"/>
            <a:ext cx="2939638" cy="172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blog.grancursos.com.br/wp-content/uploads/2014/05/Previc-Pedido-de-concurso-%C3%A9-analisado-pelo-Minist%C3%A9ro-do-Planejamen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02" y="2985984"/>
            <a:ext cx="3913620" cy="17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blog.euvoupassar.com.br/wp-content/uploads/2013/11/RioPrevid%C3%AAncia-RJ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71" y="4735451"/>
            <a:ext cx="427672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beneficioinss.net/wp-content/uploads/2014/04/extrato-inss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36" y="4735451"/>
            <a:ext cx="2241786" cy="14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4148118"/>
            <a:ext cx="9143244" cy="2718591"/>
          </a:xfrm>
          <a:prstGeom prst="rect">
            <a:avLst/>
          </a:prstGeom>
        </p:spPr>
      </p:pic>
      <p:sp>
        <p:nvSpPr>
          <p:cNvPr id="17" name="Rectangle 5"/>
          <p:cNvSpPr>
            <a:spLocks/>
          </p:cNvSpPr>
          <p:nvPr/>
        </p:nvSpPr>
        <p:spPr bwMode="auto">
          <a:xfrm>
            <a:off x="747047" y="1524247"/>
            <a:ext cx="8147571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Clr>
                <a:srgbClr val="00BACF"/>
              </a:buClr>
              <a:buSzPct val="200000"/>
              <a:buChar char="•"/>
              <a:defRPr>
                <a:solidFill>
                  <a:srgbClr val="255C8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ACF"/>
              </a:buClr>
              <a:buFont typeface="Wingdings" panose="05000000000000000000" pitchFamily="2" charset="2"/>
              <a:buChar char="§"/>
              <a:defRPr sz="1600">
                <a:solidFill>
                  <a:srgbClr val="255C8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255C8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sz="4400" b="1" dirty="0" smtClean="0">
              <a:solidFill>
                <a:srgbClr val="0425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elefonica Text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sz="4400" b="1" dirty="0">
              <a:solidFill>
                <a:srgbClr val="0425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elefonica Text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sz="4400" b="1" dirty="0" smtClean="0">
                <a:solidFill>
                  <a:srgbClr val="042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elefonica Text" pitchFamily="2" charset="0"/>
              </a:rPr>
              <a:t>Áreas de Atuação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sz="2400" b="1" dirty="0" smtClean="0">
                <a:solidFill>
                  <a:srgbClr val="042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elefonica Text" pitchFamily="2" charset="0"/>
              </a:rPr>
              <a:t>Seguradoras e Resseguradoras</a:t>
            </a:r>
            <a:endParaRPr lang="en-US" sz="2400" b="1" dirty="0">
              <a:solidFill>
                <a:srgbClr val="0425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elefonica Text" pitchFamily="2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2" y="5662535"/>
            <a:ext cx="2013909" cy="5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83799" y="3634249"/>
            <a:ext cx="7945753" cy="510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3799" y="2812454"/>
            <a:ext cx="7945753" cy="510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83799" y="1959429"/>
            <a:ext cx="7945753" cy="510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14" y="311146"/>
            <a:ext cx="3340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 de Atuação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53950" y="1947554"/>
            <a:ext cx="7945753" cy="5106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1800" y="1695441"/>
            <a:ext cx="7032746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  <a:buClr>
                <a:srgbClr val="F75A24"/>
              </a:buClr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Provisões Técnicas</a:t>
            </a:r>
          </a:p>
          <a:p>
            <a:pPr>
              <a:lnSpc>
                <a:spcPct val="300000"/>
              </a:lnSpc>
              <a:buClr>
                <a:srgbClr val="F75A24"/>
              </a:buClr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Riscos</a:t>
            </a:r>
          </a:p>
          <a:p>
            <a:pPr>
              <a:lnSpc>
                <a:spcPct val="300000"/>
              </a:lnSpc>
              <a:buClr>
                <a:srgbClr val="F75A24"/>
              </a:buClr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2864" y="810454"/>
            <a:ext cx="3895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Seguradora e </a:t>
            </a:r>
            <a:r>
              <a:rPr lang="pt-BR" sz="2000" dirty="0" err="1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Resseguradora</a:t>
            </a:r>
            <a:endParaRPr lang="pt-BR" sz="20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3553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Provisões Técnicas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32864" y="810454"/>
            <a:ext cx="1511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Atividades</a:t>
            </a:r>
            <a:endParaRPr lang="pt-BR" sz="20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1800" y="2331390"/>
            <a:ext cx="612140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Cálculo de Reservas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 de Adequação de Passivos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Relatórios de acompanhamento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21" y="2617355"/>
            <a:ext cx="2990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180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Reservas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30200" y="1051902"/>
            <a:ext cx="834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Reserva </a:t>
            </a:r>
            <a:r>
              <a:rPr lang="pt-BR" dirty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o quanto de dinheiro a instituição deve guardar de modo a arcar </a:t>
            </a:r>
            <a:r>
              <a:rPr lang="pt-BR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todos os compromissos </a:t>
            </a:r>
            <a:r>
              <a:rPr lang="pt-BR" dirty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futuros.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 flipH="1">
            <a:off x="768708" y="2485420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IBNP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rredondar Retângulo em um Canto Diagonal 10"/>
          <p:cNvSpPr/>
          <p:nvPr/>
        </p:nvSpPr>
        <p:spPr>
          <a:xfrm flipH="1">
            <a:off x="2709651" y="3631744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IBNR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Arredondar Retângulo em um Canto Diagonal 11"/>
          <p:cNvSpPr/>
          <p:nvPr/>
        </p:nvSpPr>
        <p:spPr>
          <a:xfrm flipH="1">
            <a:off x="4895382" y="2485420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PSL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Arredondar Retângulo em um Canto Diagonal 12"/>
          <p:cNvSpPr/>
          <p:nvPr/>
        </p:nvSpPr>
        <p:spPr>
          <a:xfrm flipH="1">
            <a:off x="4111612" y="3559304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IBNER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Arredondar Retângulo em um Canto Diagonal 13"/>
          <p:cNvSpPr/>
          <p:nvPr/>
        </p:nvSpPr>
        <p:spPr>
          <a:xfrm flipH="1">
            <a:off x="4536135" y="4610146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IBNYR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Arredondar Retângulo em um Canto Diagonal 14"/>
          <p:cNvSpPr/>
          <p:nvPr/>
        </p:nvSpPr>
        <p:spPr>
          <a:xfrm flipH="1">
            <a:off x="5504210" y="3579769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PPNG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Arredondar Retângulo em um Canto Diagonal 15"/>
          <p:cNvSpPr/>
          <p:nvPr/>
        </p:nvSpPr>
        <p:spPr>
          <a:xfrm flipH="1">
            <a:off x="1318496" y="3631744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RVNE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Arredondar Retângulo em um Canto Diagonal 16"/>
          <p:cNvSpPr/>
          <p:nvPr/>
        </p:nvSpPr>
        <p:spPr>
          <a:xfrm flipH="1">
            <a:off x="2762222" y="4712516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PMBC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Arredondar Retângulo em um Canto Diagonal 17"/>
          <p:cNvSpPr/>
          <p:nvPr/>
        </p:nvSpPr>
        <p:spPr>
          <a:xfrm flipH="1">
            <a:off x="2153394" y="2485419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PMBAC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Arredondar Retângulo em um Canto Diagonal 18"/>
          <p:cNvSpPr/>
          <p:nvPr/>
        </p:nvSpPr>
        <p:spPr>
          <a:xfrm flipH="1">
            <a:off x="3502784" y="2163598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Arredondar Retângulo em um Canto Diagonal 19"/>
          <p:cNvSpPr/>
          <p:nvPr/>
        </p:nvSpPr>
        <p:spPr>
          <a:xfrm flipH="1">
            <a:off x="6926968" y="3320883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PEF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Arredondar Retângulo em um Canto Diagonal 20"/>
          <p:cNvSpPr/>
          <p:nvPr/>
        </p:nvSpPr>
        <p:spPr>
          <a:xfrm flipH="1">
            <a:off x="6271073" y="2163597"/>
            <a:ext cx="1217656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PCC</a:t>
            </a:r>
            <a:endParaRPr lang="pt-BR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180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Reservas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30200" y="1051902"/>
            <a:ext cx="834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Exemplo: </a:t>
            </a:r>
            <a:r>
              <a:rPr lang="pt-BR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Reserva </a:t>
            </a:r>
            <a:r>
              <a:rPr lang="pt-BR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Sinistros</a:t>
            </a:r>
            <a:endParaRPr lang="pt-BR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682388" y="3248162"/>
            <a:ext cx="7847463" cy="0"/>
          </a:xfrm>
          <a:prstGeom prst="line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160060" y="3057093"/>
            <a:ext cx="0" cy="4503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4001116" y="3059365"/>
            <a:ext cx="0" cy="4503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6719340" y="3061637"/>
            <a:ext cx="0" cy="4503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have esquerda 25"/>
          <p:cNvSpPr/>
          <p:nvPr/>
        </p:nvSpPr>
        <p:spPr>
          <a:xfrm rot="16200000">
            <a:off x="2382696" y="3062760"/>
            <a:ext cx="395784" cy="2841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have esquerda 26"/>
          <p:cNvSpPr/>
          <p:nvPr/>
        </p:nvSpPr>
        <p:spPr>
          <a:xfrm rot="16200000">
            <a:off x="5162337" y="3124176"/>
            <a:ext cx="395784" cy="27182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1514904" y="4694825"/>
            <a:ext cx="2138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IBNR</a:t>
            </a:r>
          </a:p>
          <a:p>
            <a:pPr algn="ctr"/>
            <a:r>
              <a:rPr lang="pt-BR" sz="1200" dirty="0" smtClean="0"/>
              <a:t>(</a:t>
            </a:r>
            <a:r>
              <a:rPr lang="pt-BR" sz="1200" b="1" dirty="0" err="1" smtClean="0">
                <a:solidFill>
                  <a:srgbClr val="E13603"/>
                </a:solidFill>
              </a:rPr>
              <a:t>I</a:t>
            </a:r>
            <a:r>
              <a:rPr lang="pt-BR" sz="1200" dirty="0" err="1" smtClean="0"/>
              <a:t>ncurred</a:t>
            </a:r>
            <a:r>
              <a:rPr lang="pt-BR" sz="1200" dirty="0" smtClean="0"/>
              <a:t> </a:t>
            </a:r>
            <a:r>
              <a:rPr lang="pt-BR" sz="1200" b="1" dirty="0" err="1" smtClean="0">
                <a:solidFill>
                  <a:srgbClr val="E13603"/>
                </a:solidFill>
              </a:rPr>
              <a:t>B</a:t>
            </a:r>
            <a:r>
              <a:rPr lang="pt-BR" sz="1200" dirty="0" err="1" smtClean="0"/>
              <a:t>ut</a:t>
            </a:r>
            <a:r>
              <a:rPr lang="pt-BR" sz="1200" dirty="0" smtClean="0"/>
              <a:t> </a:t>
            </a:r>
            <a:r>
              <a:rPr lang="pt-BR" sz="1200" b="1" dirty="0" err="1" smtClean="0">
                <a:solidFill>
                  <a:srgbClr val="E13603"/>
                </a:solidFill>
              </a:rPr>
              <a:t>N</a:t>
            </a:r>
            <a:r>
              <a:rPr lang="pt-BR" sz="1200" dirty="0" err="1" smtClean="0"/>
              <a:t>ot</a:t>
            </a:r>
            <a:r>
              <a:rPr lang="pt-BR" sz="1200" dirty="0" smtClean="0"/>
              <a:t> </a:t>
            </a:r>
            <a:r>
              <a:rPr lang="pt-BR" sz="1200" b="1" dirty="0" err="1" smtClean="0">
                <a:solidFill>
                  <a:srgbClr val="E13603"/>
                </a:solidFill>
              </a:rPr>
              <a:t>R</a:t>
            </a:r>
            <a:r>
              <a:rPr lang="pt-BR" sz="1200" dirty="0" err="1" smtClean="0"/>
              <a:t>eported</a:t>
            </a:r>
            <a:r>
              <a:rPr lang="pt-BR" sz="1200" dirty="0" smtClean="0"/>
              <a:t> )</a:t>
            </a:r>
            <a:endParaRPr lang="pt-BR" sz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203510" y="4751689"/>
            <a:ext cx="2306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PSL</a:t>
            </a:r>
          </a:p>
          <a:p>
            <a:pPr algn="ctr"/>
            <a:r>
              <a:rPr lang="pt-BR" sz="1200" dirty="0" smtClean="0"/>
              <a:t>(</a:t>
            </a:r>
            <a:r>
              <a:rPr lang="pt-BR" sz="1200" b="1" dirty="0" smtClean="0">
                <a:solidFill>
                  <a:srgbClr val="E13603"/>
                </a:solidFill>
              </a:rPr>
              <a:t>P</a:t>
            </a:r>
            <a:r>
              <a:rPr lang="pt-BR" sz="1200" dirty="0" smtClean="0"/>
              <a:t>rovisão de </a:t>
            </a:r>
            <a:r>
              <a:rPr lang="pt-BR" sz="1200" b="1" dirty="0" smtClean="0">
                <a:solidFill>
                  <a:srgbClr val="E13603"/>
                </a:solidFill>
              </a:rPr>
              <a:t>S</a:t>
            </a:r>
            <a:r>
              <a:rPr lang="pt-BR" sz="1200" dirty="0" smtClean="0"/>
              <a:t>inistros a </a:t>
            </a:r>
            <a:r>
              <a:rPr lang="pt-BR" sz="1200" b="1" dirty="0" smtClean="0">
                <a:solidFill>
                  <a:srgbClr val="E13603"/>
                </a:solidFill>
              </a:rPr>
              <a:t>L</a:t>
            </a:r>
            <a:r>
              <a:rPr lang="pt-BR" sz="1200" dirty="0" smtClean="0"/>
              <a:t>iquidar)</a:t>
            </a:r>
            <a:endParaRPr lang="pt-BR" sz="12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82388" y="3509741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Data de ocorrência</a:t>
            </a:r>
            <a:endParaRPr lang="pt-BR" sz="12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523444" y="3512013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Data de aviso</a:t>
            </a:r>
            <a:endParaRPr lang="pt-BR" sz="12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241668" y="3514285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Data de pagamento</a:t>
            </a:r>
            <a:endParaRPr lang="pt-BR" sz="1200" dirty="0"/>
          </a:p>
        </p:txBody>
      </p:sp>
      <p:sp>
        <p:nvSpPr>
          <p:cNvPr id="33" name="Chave esquerda 32"/>
          <p:cNvSpPr/>
          <p:nvPr/>
        </p:nvSpPr>
        <p:spPr>
          <a:xfrm rot="16200000">
            <a:off x="3741808" y="2852335"/>
            <a:ext cx="395784" cy="5559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975221" y="5884457"/>
            <a:ext cx="1933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IBNP</a:t>
            </a:r>
          </a:p>
          <a:p>
            <a:pPr algn="ctr"/>
            <a:r>
              <a:rPr lang="pt-BR" sz="1200" dirty="0" smtClean="0"/>
              <a:t>(</a:t>
            </a:r>
            <a:r>
              <a:rPr lang="pt-BR" sz="1200" b="1" dirty="0" err="1" smtClean="0">
                <a:solidFill>
                  <a:srgbClr val="E13603"/>
                </a:solidFill>
              </a:rPr>
              <a:t>I</a:t>
            </a:r>
            <a:r>
              <a:rPr lang="pt-BR" sz="1200" dirty="0" err="1" smtClean="0"/>
              <a:t>ncurred</a:t>
            </a:r>
            <a:r>
              <a:rPr lang="pt-BR" sz="1200" dirty="0" smtClean="0"/>
              <a:t> </a:t>
            </a:r>
            <a:r>
              <a:rPr lang="pt-BR" sz="1200" b="1" dirty="0" err="1">
                <a:solidFill>
                  <a:srgbClr val="E13603"/>
                </a:solidFill>
              </a:rPr>
              <a:t>B</a:t>
            </a:r>
            <a:r>
              <a:rPr lang="pt-BR" sz="1200" dirty="0" err="1" smtClean="0"/>
              <a:t>ut</a:t>
            </a:r>
            <a:r>
              <a:rPr lang="pt-BR" sz="1200" dirty="0" smtClean="0"/>
              <a:t> </a:t>
            </a:r>
            <a:r>
              <a:rPr lang="pt-BR" sz="1200" b="1" dirty="0" err="1" smtClean="0">
                <a:solidFill>
                  <a:srgbClr val="E13603"/>
                </a:solidFill>
              </a:rPr>
              <a:t>N</a:t>
            </a:r>
            <a:r>
              <a:rPr lang="pt-BR" sz="1200" dirty="0" err="1" smtClean="0"/>
              <a:t>ot</a:t>
            </a:r>
            <a:r>
              <a:rPr lang="pt-BR" sz="1200" dirty="0" smtClean="0"/>
              <a:t> </a:t>
            </a:r>
            <a:r>
              <a:rPr lang="pt-BR" sz="1200" b="1" dirty="0" err="1" smtClean="0">
                <a:solidFill>
                  <a:srgbClr val="E13603"/>
                </a:solidFill>
              </a:rPr>
              <a:t>P</a:t>
            </a:r>
            <a:r>
              <a:rPr lang="pt-BR" sz="1200" dirty="0" err="1" smtClean="0"/>
              <a:t>aid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pic>
        <p:nvPicPr>
          <p:cNvPr id="35" name="Picture 2" descr="D:\Users\CA084602\AppData\Local\Microsoft\Windows\Temporary Internet Files\Content.IE5\DOUVK09A\MC90044039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40" y="197172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Users\CA084602\AppData\Local\Microsoft\Windows\Temporary Internet Files\Content.IE5\P5ASHBPR\MM90035658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16" y="1971722"/>
            <a:ext cx="102115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Users\CA084602\AppData\Local\Microsoft\Windows\Temporary Internet Files\Content.IE5\1MSBY95P\MC9004135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3" y="1971722"/>
            <a:ext cx="136481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37"/>
          <p:cNvSpPr/>
          <p:nvPr/>
        </p:nvSpPr>
        <p:spPr>
          <a:xfrm rot="2798751">
            <a:off x="934409" y="1980396"/>
            <a:ext cx="380118" cy="322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3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180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Reservas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30200" y="1051902"/>
            <a:ext cx="834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Exemplo: Reservas de Prêmio </a:t>
            </a:r>
            <a:endParaRPr lang="pt-BR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4" name="Conector reto 63"/>
          <p:cNvCxnSpPr/>
          <p:nvPr/>
        </p:nvCxnSpPr>
        <p:spPr>
          <a:xfrm>
            <a:off x="682388" y="3248162"/>
            <a:ext cx="7847463" cy="0"/>
          </a:xfrm>
          <a:prstGeom prst="line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1160060" y="3057093"/>
            <a:ext cx="0" cy="4503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682388" y="3509741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Início de Vigência</a:t>
            </a:r>
            <a:endParaRPr lang="pt-BR" sz="1200" dirty="0"/>
          </a:p>
        </p:txBody>
      </p:sp>
      <p:cxnSp>
        <p:nvCxnSpPr>
          <p:cNvPr id="68" name="Conector reto 67"/>
          <p:cNvCxnSpPr/>
          <p:nvPr/>
        </p:nvCxnSpPr>
        <p:spPr>
          <a:xfrm>
            <a:off x="2262460" y="3066993"/>
            <a:ext cx="0" cy="4503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1808538" y="3519641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Emissão da Apólice</a:t>
            </a:r>
            <a:endParaRPr lang="pt-BR" sz="1200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4101110" y="3076893"/>
            <a:ext cx="0" cy="4503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/>
          <p:cNvSpPr txBox="1"/>
          <p:nvPr/>
        </p:nvSpPr>
        <p:spPr>
          <a:xfrm>
            <a:off x="3623438" y="3529541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Data de cálculo</a:t>
            </a:r>
            <a:endParaRPr lang="pt-BR" sz="1200" dirty="0"/>
          </a:p>
        </p:txBody>
      </p:sp>
      <p:cxnSp>
        <p:nvCxnSpPr>
          <p:cNvPr id="72" name="Conector reto 71"/>
          <p:cNvCxnSpPr/>
          <p:nvPr/>
        </p:nvCxnSpPr>
        <p:spPr>
          <a:xfrm>
            <a:off x="7946635" y="3086793"/>
            <a:ext cx="0" cy="4503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7457088" y="3527566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Data de Fim de Vigência</a:t>
            </a:r>
            <a:endParaRPr lang="pt-BR" sz="1200" dirty="0"/>
          </a:p>
        </p:txBody>
      </p:sp>
      <p:sp>
        <p:nvSpPr>
          <p:cNvPr id="3" name="Elipse 2"/>
          <p:cNvSpPr/>
          <p:nvPr/>
        </p:nvSpPr>
        <p:spPr>
          <a:xfrm>
            <a:off x="4101110" y="2835024"/>
            <a:ext cx="3833649" cy="9143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56318" y="5271560"/>
            <a:ext cx="8687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/>
              <a:t>Calcular o valor da PPNG em </a:t>
            </a:r>
            <a:r>
              <a:rPr lang="pt-BR" altLang="pt-BR" sz="1200" dirty="0" smtClean="0"/>
              <a:t>31/05/2014, considerando Prêmio Emitido Retido de R$ 1.000,00:</a:t>
            </a:r>
          </a:p>
          <a:p>
            <a:endParaRPr lang="pt-BR" altLang="pt-BR" sz="1200" dirty="0"/>
          </a:p>
          <a:p>
            <a:r>
              <a:rPr lang="pt-BR" altLang="pt-BR" sz="1200" dirty="0" smtClean="0"/>
              <a:t>O </a:t>
            </a:r>
            <a:r>
              <a:rPr lang="pt-BR" altLang="pt-BR" sz="1200" dirty="0"/>
              <a:t>saldo da PPNG em </a:t>
            </a:r>
            <a:r>
              <a:rPr lang="pt-BR" altLang="pt-BR" sz="1200" dirty="0" smtClean="0"/>
              <a:t>31/05/2014 será</a:t>
            </a:r>
            <a:r>
              <a:rPr lang="pt-BR" altLang="pt-BR" sz="1200" dirty="0"/>
              <a:t>:</a:t>
            </a:r>
          </a:p>
          <a:p>
            <a:pPr lvl="1"/>
            <a:endParaRPr lang="pt-BR" altLang="pt-BR" sz="1200" b="1" dirty="0"/>
          </a:p>
          <a:p>
            <a:pPr lvl="1"/>
            <a:r>
              <a:rPr lang="pt-BR" altLang="pt-BR" sz="1200" b="1" dirty="0"/>
              <a:t>			R$ 1.000,00 x 298 / 365 = R$ 816,44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716951" y="2646484"/>
            <a:ext cx="95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25/03/2014</a:t>
            </a:r>
            <a:endParaRPr lang="pt-BR" sz="1200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1783726" y="2644509"/>
            <a:ext cx="95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5/04/2014</a:t>
            </a:r>
            <a:endParaRPr lang="pt-BR" sz="1200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3634251" y="2654409"/>
            <a:ext cx="95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31/05/2014</a:t>
            </a:r>
            <a:endParaRPr lang="pt-BR" sz="1200" dirty="0"/>
          </a:p>
        </p:txBody>
      </p:sp>
      <p:sp>
        <p:nvSpPr>
          <p:cNvPr id="77" name="CaixaDeTexto 76"/>
          <p:cNvSpPr txBox="1"/>
          <p:nvPr/>
        </p:nvSpPr>
        <p:spPr>
          <a:xfrm>
            <a:off x="7420401" y="2664309"/>
            <a:ext cx="95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25/03/2015</a:t>
            </a:r>
            <a:endParaRPr lang="pt-BR" sz="1200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5567945" y="3138418"/>
            <a:ext cx="95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298 dias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5" name="Chave esquerda 4"/>
          <p:cNvSpPr/>
          <p:nvPr/>
        </p:nvSpPr>
        <p:spPr>
          <a:xfrm rot="16200000">
            <a:off x="5830182" y="2200183"/>
            <a:ext cx="398194" cy="3834713"/>
          </a:xfrm>
          <a:prstGeom prst="leftBrace">
            <a:avLst>
              <a:gd name="adj1" fmla="val 8333"/>
              <a:gd name="adj2" fmla="val 505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have esquerda 78"/>
          <p:cNvSpPr/>
          <p:nvPr/>
        </p:nvSpPr>
        <p:spPr>
          <a:xfrm rot="16200000">
            <a:off x="1485004" y="3504618"/>
            <a:ext cx="421523" cy="12025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5130140" y="4450515"/>
            <a:ext cx="188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PPNG – cálculo matemático Exato</a:t>
            </a:r>
            <a:endParaRPr lang="pt-BR" sz="1200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1194623" y="4469554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RVNE - Estimativa</a:t>
            </a:r>
            <a:endParaRPr lang="pt-BR" sz="1200" dirty="0"/>
          </a:p>
        </p:txBody>
      </p:sp>
      <p:sp>
        <p:nvSpPr>
          <p:cNvPr id="82" name="Chave esquerda 81"/>
          <p:cNvSpPr/>
          <p:nvPr/>
        </p:nvSpPr>
        <p:spPr>
          <a:xfrm rot="16200000">
            <a:off x="2988306" y="3248930"/>
            <a:ext cx="421523" cy="1804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/>
          <p:cNvSpPr txBox="1"/>
          <p:nvPr/>
        </p:nvSpPr>
        <p:spPr>
          <a:xfrm>
            <a:off x="2721395" y="4476717"/>
            <a:ext cx="95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Ganho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199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1800" y="1232303"/>
            <a:ext cx="7032746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atuário</a:t>
            </a: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trabalho</a:t>
            </a: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 de atuação – Seguradoras e </a:t>
            </a:r>
            <a:r>
              <a:rPr lang="pt-BR" dirty="0" err="1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Resseguradoras</a:t>
            </a:r>
            <a:endParaRPr lang="pt-BR" dirty="0" smtClean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SulAmérica</a:t>
            </a:r>
            <a:endParaRPr lang="pt-BR" dirty="0" smtClean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Oportunidades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5989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 de Adequação de Passivos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99409" y="1580180"/>
            <a:ext cx="8316728" cy="7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878" tIns="79439" rIns="158878" bIns="79439"/>
          <a:lstStyle/>
          <a:p>
            <a:pPr defTabSz="1588274">
              <a:lnSpc>
                <a:spcPct val="90000"/>
              </a:lnSpc>
            </a:pPr>
            <a:r>
              <a:rPr lang="pt-BR" dirty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Testar se as reservas técnicas constituídas serão suficientes para arcar com os compromissos assumidos pela companhia. </a:t>
            </a: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405973" y="3058130"/>
            <a:ext cx="4055820" cy="1961272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>
            <a:defPPr>
              <a:defRPr lang="pt-BR"/>
            </a:defPPr>
            <a:lvl1pPr marL="171450" indent="-171450">
              <a:lnSpc>
                <a:spcPts val="1600"/>
              </a:lnSpc>
              <a:buClr>
                <a:srgbClr val="FE991D"/>
              </a:buClr>
              <a:buFont typeface="Wingdings" pitchFamily="2" charset="2"/>
              <a:buChar char="§"/>
              <a:defRPr sz="10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Considera a situação de </a:t>
            </a:r>
            <a:r>
              <a:rPr lang="pt-BR" sz="1400" dirty="0" err="1">
                <a:solidFill>
                  <a:srgbClr val="7E8185"/>
                </a:solidFill>
                <a:latin typeface="Verdana" panose="020B0604030504040204" pitchFamily="34" charset="0"/>
              </a:rPr>
              <a:t>run</a:t>
            </a:r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-off (sem emissão de novas apólices); </a:t>
            </a:r>
          </a:p>
          <a:p>
            <a:endParaRPr lang="pt-BR" sz="1400" dirty="0">
              <a:solidFill>
                <a:srgbClr val="7E8185"/>
              </a:solidFill>
              <a:latin typeface="Verdana" panose="020B0604030504040204" pitchFamily="34" charset="0"/>
            </a:endParaRPr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Fluxo de caixa;</a:t>
            </a:r>
          </a:p>
          <a:p>
            <a:endParaRPr lang="pt-BR" sz="1400" dirty="0">
              <a:solidFill>
                <a:srgbClr val="7E8185"/>
              </a:solidFill>
              <a:latin typeface="Verdana" panose="020B0604030504040204" pitchFamily="34" charset="0"/>
            </a:endParaRPr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Premissas atuariais – Sinistralidade, Comissão, DA...</a:t>
            </a:r>
          </a:p>
          <a:p>
            <a:endParaRPr lang="pt-BR" sz="1400" dirty="0">
              <a:solidFill>
                <a:srgbClr val="7E8185"/>
              </a:solidFill>
              <a:latin typeface="Verdana" panose="020B0604030504040204" pitchFamily="34" charset="0"/>
            </a:endParaRPr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Taxa de Desconto definida pela SUSEP;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244354" y="2581338"/>
            <a:ext cx="0" cy="4203735"/>
          </a:xfrm>
          <a:prstGeom prst="line">
            <a:avLst/>
          </a:prstGeom>
          <a:ln>
            <a:solidFill>
              <a:srgbClr val="747B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5"/>
          <p:cNvSpPr txBox="1">
            <a:spLocks noChangeArrowheads="1"/>
          </p:cNvSpPr>
          <p:nvPr/>
        </p:nvSpPr>
        <p:spPr bwMode="auto">
          <a:xfrm>
            <a:off x="4722267" y="2788098"/>
            <a:ext cx="1481170" cy="545500"/>
          </a:xfrm>
          <a:prstGeom prst="rect">
            <a:avLst/>
          </a:prstGeom>
          <a:noFill/>
        </p:spPr>
        <p:txBody>
          <a:bodyPr wrap="none" lIns="113504" tIns="56752" rIns="113504" bIns="56752" rtlCol="0">
            <a:spAutoFit/>
          </a:bodyPr>
          <a:lstStyle>
            <a:defPPr>
              <a:defRPr lang="pt-BR"/>
            </a:defPPr>
            <a:lvl1pPr defTabSz="736549">
              <a:defRPr kern="0">
                <a:solidFill>
                  <a:srgbClr val="F89923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Reservas</a:t>
            </a:r>
          </a:p>
          <a:p>
            <a:pPr algn="ctr"/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Constituídas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27454" y="4155345"/>
            <a:ext cx="685542" cy="831472"/>
          </a:xfrm>
          <a:prstGeom prst="rect">
            <a:avLst/>
          </a:prstGeom>
        </p:spPr>
      </p:pic>
      <p:sp>
        <p:nvSpPr>
          <p:cNvPr id="33" name="Retângulo de cantos arredondados 32"/>
          <p:cNvSpPr/>
          <p:nvPr/>
        </p:nvSpPr>
        <p:spPr>
          <a:xfrm>
            <a:off x="5194721" y="3694305"/>
            <a:ext cx="630051" cy="150509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7535007" y="4059441"/>
            <a:ext cx="630051" cy="1144509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pt-BR"/>
          </a:p>
        </p:txBody>
      </p:sp>
      <p:sp>
        <p:nvSpPr>
          <p:cNvPr id="35" name="CaixaDeTexto 5"/>
          <p:cNvSpPr txBox="1">
            <a:spLocks noChangeArrowheads="1"/>
          </p:cNvSpPr>
          <p:nvPr/>
        </p:nvSpPr>
        <p:spPr bwMode="auto">
          <a:xfrm>
            <a:off x="4839293" y="5679689"/>
            <a:ext cx="4206276" cy="330056"/>
          </a:xfrm>
          <a:prstGeom prst="rect">
            <a:avLst/>
          </a:prstGeom>
          <a:noFill/>
        </p:spPr>
        <p:txBody>
          <a:bodyPr wrap="none" lIns="113504" tIns="56752" rIns="113504" bIns="56752" rtlCol="0">
            <a:spAutoFit/>
          </a:bodyPr>
          <a:lstStyle>
            <a:defPPr>
              <a:defRPr lang="pt-BR"/>
            </a:defPPr>
            <a:lvl1pPr defTabSz="736549">
              <a:defRPr kern="0">
                <a:solidFill>
                  <a:srgbClr val="F89923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As reservas estão bem dimensionadas. 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760" y="5599822"/>
            <a:ext cx="350397" cy="38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aixaDeTexto 5"/>
          <p:cNvSpPr txBox="1">
            <a:spLocks noChangeArrowheads="1"/>
          </p:cNvSpPr>
          <p:nvPr/>
        </p:nvSpPr>
        <p:spPr bwMode="auto">
          <a:xfrm>
            <a:off x="6988631" y="2789889"/>
            <a:ext cx="1715209" cy="545500"/>
          </a:xfrm>
          <a:prstGeom prst="rect">
            <a:avLst/>
          </a:prstGeom>
          <a:noFill/>
        </p:spPr>
        <p:txBody>
          <a:bodyPr wrap="none" lIns="113504" tIns="56752" rIns="113504" bIns="56752" rtlCol="0">
            <a:spAutoFit/>
          </a:bodyPr>
          <a:lstStyle>
            <a:defPPr>
              <a:defRPr lang="pt-BR"/>
            </a:defPPr>
            <a:lvl1pPr defTabSz="736549">
              <a:defRPr kern="0">
                <a:solidFill>
                  <a:srgbClr val="F89923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Valor Presente</a:t>
            </a:r>
          </a:p>
          <a:p>
            <a:pPr algn="ctr"/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Despesas </a:t>
            </a:r>
          </a:p>
        </p:txBody>
      </p:sp>
      <p:sp>
        <p:nvSpPr>
          <p:cNvPr id="38" name="CaixaDeTexto 5"/>
          <p:cNvSpPr txBox="1">
            <a:spLocks noChangeArrowheads="1"/>
          </p:cNvSpPr>
          <p:nvPr/>
        </p:nvSpPr>
        <p:spPr bwMode="auto">
          <a:xfrm>
            <a:off x="6458775" y="2928512"/>
            <a:ext cx="360672" cy="376223"/>
          </a:xfrm>
          <a:prstGeom prst="rect">
            <a:avLst/>
          </a:prstGeom>
          <a:noFill/>
        </p:spPr>
        <p:txBody>
          <a:bodyPr wrap="none" lIns="113504" tIns="56752" rIns="113504" bIns="56752" rtlCol="0">
            <a:spAutoFit/>
          </a:bodyPr>
          <a:lstStyle>
            <a:defPPr>
              <a:defRPr lang="pt-BR"/>
            </a:defPPr>
            <a:lvl1pPr defTabSz="736549">
              <a:defRPr kern="0">
                <a:solidFill>
                  <a:srgbClr val="F89923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pt-BR" sz="1700" b="1" dirty="0"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440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405973" y="3058130"/>
            <a:ext cx="4055820" cy="1961272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>
            <a:defPPr>
              <a:defRPr lang="pt-BR"/>
            </a:defPPr>
            <a:lvl1pPr marL="171450" indent="-171450">
              <a:lnSpc>
                <a:spcPts val="1600"/>
              </a:lnSpc>
              <a:buClr>
                <a:srgbClr val="FE991D"/>
              </a:buClr>
              <a:buFont typeface="Wingdings" pitchFamily="2" charset="2"/>
              <a:buChar char="§"/>
              <a:defRPr sz="10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Considera a situação de </a:t>
            </a:r>
            <a:r>
              <a:rPr lang="pt-BR" sz="1400" dirty="0" err="1">
                <a:solidFill>
                  <a:srgbClr val="7E8185"/>
                </a:solidFill>
                <a:latin typeface="Verdana" panose="020B0604030504040204" pitchFamily="34" charset="0"/>
              </a:rPr>
              <a:t>run</a:t>
            </a:r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-off (sem emissão de novas apólices); </a:t>
            </a:r>
          </a:p>
          <a:p>
            <a:endParaRPr lang="pt-BR" sz="1400" dirty="0">
              <a:solidFill>
                <a:srgbClr val="7E8185"/>
              </a:solidFill>
              <a:latin typeface="Verdana" panose="020B0604030504040204" pitchFamily="34" charset="0"/>
            </a:endParaRPr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Fluxo de caixa;</a:t>
            </a:r>
          </a:p>
          <a:p>
            <a:endParaRPr lang="pt-BR" sz="1400" dirty="0">
              <a:solidFill>
                <a:srgbClr val="7E8185"/>
              </a:solidFill>
              <a:latin typeface="Verdana" panose="020B0604030504040204" pitchFamily="34" charset="0"/>
            </a:endParaRPr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Premissas atuariais – Sinistralidade, Comissão, DA...</a:t>
            </a:r>
          </a:p>
          <a:p>
            <a:endParaRPr lang="pt-BR" sz="1400" dirty="0">
              <a:solidFill>
                <a:srgbClr val="7E8185"/>
              </a:solidFill>
              <a:latin typeface="Verdana" panose="020B0604030504040204" pitchFamily="34" charset="0"/>
            </a:endParaRPr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Taxa de Desconto definida pela SUSEP;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4244354" y="2581338"/>
            <a:ext cx="0" cy="4203735"/>
          </a:xfrm>
          <a:prstGeom prst="line">
            <a:avLst/>
          </a:prstGeom>
          <a:ln>
            <a:solidFill>
              <a:srgbClr val="747B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5"/>
          <p:cNvSpPr txBox="1">
            <a:spLocks noChangeArrowheads="1"/>
          </p:cNvSpPr>
          <p:nvPr/>
        </p:nvSpPr>
        <p:spPr bwMode="auto">
          <a:xfrm>
            <a:off x="4722268" y="2788098"/>
            <a:ext cx="1481170" cy="545500"/>
          </a:xfrm>
          <a:prstGeom prst="rect">
            <a:avLst/>
          </a:prstGeom>
          <a:noFill/>
        </p:spPr>
        <p:txBody>
          <a:bodyPr wrap="none" lIns="113504" tIns="56752" rIns="113504" bIns="56752" rtlCol="0">
            <a:spAutoFit/>
          </a:bodyPr>
          <a:lstStyle>
            <a:defPPr>
              <a:defRPr lang="pt-BR"/>
            </a:defPPr>
            <a:lvl1pPr defTabSz="736549">
              <a:defRPr kern="0">
                <a:solidFill>
                  <a:srgbClr val="F89923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Reservas</a:t>
            </a:r>
          </a:p>
          <a:p>
            <a:pPr algn="ctr"/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Constituídas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3878" y="4159524"/>
            <a:ext cx="692914" cy="831472"/>
          </a:xfrm>
          <a:prstGeom prst="rect">
            <a:avLst/>
          </a:prstGeom>
        </p:spPr>
      </p:pic>
      <p:sp>
        <p:nvSpPr>
          <p:cNvPr id="26" name="Retângulo de cantos arredondados 25"/>
          <p:cNvSpPr/>
          <p:nvPr/>
        </p:nvSpPr>
        <p:spPr>
          <a:xfrm>
            <a:off x="5194721" y="4159524"/>
            <a:ext cx="630051" cy="103987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535007" y="3844825"/>
            <a:ext cx="630051" cy="135912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pt-BR"/>
          </a:p>
        </p:txBody>
      </p:sp>
      <p:sp>
        <p:nvSpPr>
          <p:cNvPr id="28" name="CaixaDeTexto 5"/>
          <p:cNvSpPr txBox="1">
            <a:spLocks noChangeArrowheads="1"/>
          </p:cNvSpPr>
          <p:nvPr/>
        </p:nvSpPr>
        <p:spPr bwMode="auto">
          <a:xfrm>
            <a:off x="4877869" y="5570223"/>
            <a:ext cx="4044372" cy="545500"/>
          </a:xfrm>
          <a:prstGeom prst="rect">
            <a:avLst/>
          </a:prstGeom>
          <a:noFill/>
        </p:spPr>
        <p:txBody>
          <a:bodyPr wrap="none" lIns="113504" tIns="56752" rIns="113504" bIns="56752" rtlCol="0">
            <a:spAutoFit/>
          </a:bodyPr>
          <a:lstStyle>
            <a:defPPr>
              <a:defRPr lang="pt-BR"/>
            </a:defPPr>
            <a:lvl1pPr defTabSz="736549">
              <a:defRPr kern="0">
                <a:solidFill>
                  <a:srgbClr val="F89923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Necessidade de constituição adicional</a:t>
            </a:r>
          </a:p>
          <a:p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de </a:t>
            </a:r>
            <a:r>
              <a:rPr lang="pt-BR" sz="1400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reserva (PCC)</a:t>
            </a:r>
            <a:endParaRPr lang="pt-BR" sz="140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Multiplicar 28"/>
          <p:cNvSpPr/>
          <p:nvPr/>
        </p:nvSpPr>
        <p:spPr>
          <a:xfrm>
            <a:off x="4408814" y="5603313"/>
            <a:ext cx="479981" cy="46332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9" name="CaixaDeTexto 5"/>
          <p:cNvSpPr txBox="1">
            <a:spLocks noChangeArrowheads="1"/>
          </p:cNvSpPr>
          <p:nvPr/>
        </p:nvSpPr>
        <p:spPr bwMode="auto">
          <a:xfrm>
            <a:off x="6458775" y="2928512"/>
            <a:ext cx="360672" cy="376223"/>
          </a:xfrm>
          <a:prstGeom prst="rect">
            <a:avLst/>
          </a:prstGeom>
          <a:noFill/>
        </p:spPr>
        <p:txBody>
          <a:bodyPr wrap="none" lIns="113504" tIns="56752" rIns="113504" bIns="56752" rtlCol="0">
            <a:spAutoFit/>
          </a:bodyPr>
          <a:lstStyle>
            <a:defPPr>
              <a:defRPr lang="pt-BR"/>
            </a:defPPr>
            <a:lvl1pPr defTabSz="736549">
              <a:defRPr kern="0">
                <a:solidFill>
                  <a:srgbClr val="F89923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pt-BR" sz="1700" b="1" dirty="0"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99409" y="1580180"/>
            <a:ext cx="8316728" cy="7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878" tIns="79439" rIns="158878" bIns="79439"/>
          <a:lstStyle/>
          <a:p>
            <a:pPr defTabSz="1588274">
              <a:lnSpc>
                <a:spcPct val="90000"/>
              </a:lnSpc>
            </a:pPr>
            <a:r>
              <a:rPr lang="pt-BR" dirty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Testar se as reservas técnicas constituídas serão suficientes para arcar com os compromissos assumidos pela companhia. </a:t>
            </a:r>
          </a:p>
        </p:txBody>
      </p:sp>
      <p:sp>
        <p:nvSpPr>
          <p:cNvPr id="4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390978" y="6341836"/>
            <a:ext cx="2057400" cy="365125"/>
          </a:xfrm>
        </p:spPr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13814" y="311146"/>
            <a:ext cx="5989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 de Adequação de Passivos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CaixaDeTexto 5"/>
          <p:cNvSpPr txBox="1">
            <a:spLocks noChangeArrowheads="1"/>
          </p:cNvSpPr>
          <p:nvPr/>
        </p:nvSpPr>
        <p:spPr bwMode="auto">
          <a:xfrm>
            <a:off x="6988631" y="2789889"/>
            <a:ext cx="1715209" cy="545500"/>
          </a:xfrm>
          <a:prstGeom prst="rect">
            <a:avLst/>
          </a:prstGeom>
          <a:noFill/>
        </p:spPr>
        <p:txBody>
          <a:bodyPr wrap="none" lIns="113504" tIns="56752" rIns="113504" bIns="56752" rtlCol="0">
            <a:spAutoFit/>
          </a:bodyPr>
          <a:lstStyle>
            <a:defPPr>
              <a:defRPr lang="pt-BR"/>
            </a:defPPr>
            <a:lvl1pPr defTabSz="736549">
              <a:defRPr kern="0">
                <a:solidFill>
                  <a:srgbClr val="F89923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Valor Presente</a:t>
            </a:r>
          </a:p>
          <a:p>
            <a:pPr algn="ctr"/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</a:rPr>
              <a:t>Despesas 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13814" y="311146"/>
            <a:ext cx="5922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Relatórios de Acompanhamento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99409" y="1580180"/>
            <a:ext cx="8316728" cy="7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878" tIns="79439" rIns="158878" bIns="79439"/>
          <a:lstStyle/>
          <a:p>
            <a:pPr defTabSz="1588274">
              <a:lnSpc>
                <a:spcPct val="90000"/>
              </a:lnSpc>
            </a:pPr>
            <a:r>
              <a:rPr lang="pt-BR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Relatórios de explicação sobre movimentações na reserva para demais áreas da companhia e executivos.</a:t>
            </a:r>
            <a:endParaRPr lang="pt-BR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088"/>
            <a:ext cx="586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2724583"/>
            <a:ext cx="522514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39" y="4674672"/>
            <a:ext cx="4237372" cy="21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83799" y="3634249"/>
            <a:ext cx="7945753" cy="510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3799" y="2812454"/>
            <a:ext cx="7945753" cy="510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83799" y="2030679"/>
            <a:ext cx="7945753" cy="510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14" y="311146"/>
            <a:ext cx="3340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 de Atuação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65825" y="2802554"/>
            <a:ext cx="7945753" cy="5106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1800" y="1695441"/>
            <a:ext cx="7032746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  <a:buClr>
                <a:srgbClr val="F75A24"/>
              </a:buClr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Provisões Técnicas</a:t>
            </a:r>
          </a:p>
          <a:p>
            <a:pPr>
              <a:lnSpc>
                <a:spcPct val="300000"/>
              </a:lnSpc>
              <a:buClr>
                <a:srgbClr val="F75A24"/>
              </a:buClr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Riscos</a:t>
            </a:r>
          </a:p>
          <a:p>
            <a:pPr>
              <a:lnSpc>
                <a:spcPct val="300000"/>
              </a:lnSpc>
              <a:buClr>
                <a:srgbClr val="F75A24"/>
              </a:buClr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Riscos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32864" y="810454"/>
            <a:ext cx="1511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Atividades</a:t>
            </a:r>
            <a:endParaRPr lang="pt-BR" sz="20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1800" y="1695441"/>
            <a:ext cx="770442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Cálculo do Capital Mínimo (Regulatório e Econômico)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 – Gerenciamento de ativos e passivos</a:t>
            </a: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dos riscos corporativos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21" y="2617355"/>
            <a:ext cx="2990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7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Cálculo do Capital mínimo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2864" y="81045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Definição</a:t>
            </a:r>
            <a:endParaRPr lang="pt-BR" sz="20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31798" y="1395498"/>
            <a:ext cx="8154061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Capital Mínimo Requerido é o capital total que </a:t>
            </a: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seguradora </a:t>
            </a: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deverá manter, a qualquer tempo, para </a:t>
            </a: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 </a:t>
            </a: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riscos inerentes à </a:t>
            </a: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operação</a:t>
            </a:r>
          </a:p>
          <a:p>
            <a:pPr marL="285750" indent="-285750">
              <a:lnSpc>
                <a:spcPct val="2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Regulatório</a:t>
            </a:r>
          </a:p>
          <a:p>
            <a:pPr marL="742950" lvl="1" indent="-285750">
              <a:lnSpc>
                <a:spcPct val="2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SUSEP - Capital </a:t>
            </a: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baseado em </a:t>
            </a: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riscos</a:t>
            </a:r>
          </a:p>
          <a:p>
            <a:pPr marL="742950" lvl="2" indent="-285750">
              <a:lnSpc>
                <a:spcPct val="2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 - Margem de solvência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48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 Econômico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307570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4" name="Diagra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25169"/>
              </p:ext>
            </p:extLst>
          </p:nvPr>
        </p:nvGraphicFramePr>
        <p:xfrm>
          <a:off x="1342261" y="1254292"/>
          <a:ext cx="6376699" cy="455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" name="Elipse 54"/>
          <p:cNvSpPr/>
          <p:nvPr/>
        </p:nvSpPr>
        <p:spPr>
          <a:xfrm>
            <a:off x="3868983" y="2883710"/>
            <a:ext cx="1284908" cy="120730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3959770" y="3065454"/>
            <a:ext cx="1103331" cy="843815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Tipos 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 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risco</a:t>
            </a: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5680618" y="958600"/>
            <a:ext cx="2455602" cy="52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72" tIns="45180" rIns="90372" bIns="45180">
            <a:spAutoFit/>
          </a:bodyPr>
          <a:lstStyle>
            <a:defPPr>
              <a:defRPr lang="pt-BR"/>
            </a:defPPr>
            <a:lvl1pPr marL="212565" indent="-212565" defTabSz="1133690" fontAlgn="base">
              <a:spcBef>
                <a:spcPts val="745"/>
              </a:spcBef>
              <a:spcAft>
                <a:spcPts val="600"/>
              </a:spcAft>
              <a:buClr>
                <a:srgbClr val="FE991D"/>
              </a:buClr>
              <a:buFont typeface="Wingdings" pitchFamily="2" charset="2"/>
              <a:buChar char="§"/>
              <a:defRPr sz="12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>
              <a:buNone/>
            </a:pP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Precificação,           provisões Técnicas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908419" y="3226297"/>
            <a:ext cx="1998075" cy="52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72" tIns="45180" rIns="90372" bIns="45180">
            <a:spAutoFit/>
          </a:bodyPr>
          <a:lstStyle>
            <a:defPPr>
              <a:defRPr lang="pt-BR"/>
            </a:defPPr>
            <a:lvl1pPr marL="212565" indent="-212565" defTabSz="1133690" fontAlgn="base">
              <a:spcBef>
                <a:spcPts val="745"/>
              </a:spcBef>
              <a:spcAft>
                <a:spcPts val="600"/>
              </a:spcAft>
              <a:buClr>
                <a:srgbClr val="FE991D"/>
              </a:buClr>
              <a:buFont typeface="Wingdings" pitchFamily="2" charset="2"/>
              <a:buChar char="§"/>
              <a:defRPr sz="12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>
              <a:buNone/>
            </a:pP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Volatilidade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de: inflação;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dólar; juros.</a:t>
            </a: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5903972" y="5300922"/>
            <a:ext cx="2232248" cy="7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72" tIns="45180" rIns="90372" bIns="45180">
            <a:spAutoFit/>
          </a:bodyPr>
          <a:lstStyle>
            <a:defPPr>
              <a:defRPr lang="pt-BR"/>
            </a:defPPr>
            <a:lvl1pPr marL="212565" indent="-212565" defTabSz="1133690" fontAlgn="base">
              <a:spcBef>
                <a:spcPts val="745"/>
              </a:spcBef>
              <a:spcAft>
                <a:spcPts val="600"/>
              </a:spcAft>
              <a:buClr>
                <a:srgbClr val="FE991D"/>
              </a:buClr>
              <a:buFont typeface="Wingdings" pitchFamily="2" charset="2"/>
              <a:buChar char="§"/>
              <a:defRPr sz="12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>
              <a:buNone/>
            </a:pP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Resseguro;                        Contas a Receber; Investimentos privados</a:t>
            </a: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1348898" y="958600"/>
            <a:ext cx="1877455" cy="95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72" tIns="45180" rIns="90372" bIns="45180">
            <a:spAutoFit/>
          </a:bodyPr>
          <a:lstStyle>
            <a:defPPr>
              <a:defRPr lang="pt-BR"/>
            </a:defPPr>
            <a:lvl1pPr marL="212565" indent="-212565" defTabSz="1133690" fontAlgn="base">
              <a:spcBef>
                <a:spcPts val="745"/>
              </a:spcBef>
              <a:spcAft>
                <a:spcPts val="600"/>
              </a:spcAft>
              <a:buClr>
                <a:srgbClr val="FE991D"/>
              </a:buClr>
              <a:buFont typeface="Wingdings" pitchFamily="2" charset="2"/>
              <a:buChar char="§"/>
              <a:defRPr sz="12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Pessoas; processos;                                           sistemas;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fraudes;                    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ventos externos.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635977" y="3171696"/>
            <a:ext cx="1552445" cy="7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72" tIns="45180" rIns="90372" bIns="45180">
            <a:spAutoFit/>
          </a:bodyPr>
          <a:lstStyle>
            <a:defPPr>
              <a:defRPr lang="pt-BR"/>
            </a:defPPr>
            <a:lvl1pPr marL="212565" indent="-212565" defTabSz="1133690" fontAlgn="base">
              <a:spcBef>
                <a:spcPts val="745"/>
              </a:spcBef>
              <a:spcAft>
                <a:spcPts val="600"/>
              </a:spcAft>
              <a:buClr>
                <a:srgbClr val="FE991D"/>
              </a:buClr>
              <a:buFont typeface="Wingdings" pitchFamily="2" charset="2"/>
              <a:buChar char="§"/>
              <a:defRPr sz="12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 algn="r">
              <a:buNone/>
            </a:pP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Ações trabalhistas; cíveis e outras.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1198254" y="5300922"/>
            <a:ext cx="2016224" cy="95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72" tIns="45180" rIns="90372" bIns="45180">
            <a:spAutoFit/>
          </a:bodyPr>
          <a:lstStyle>
            <a:defPPr>
              <a:defRPr lang="pt-BR"/>
            </a:defPPr>
            <a:lvl1pPr marL="212565" indent="-212565" defTabSz="1133690" fontAlgn="base">
              <a:spcBef>
                <a:spcPts val="745"/>
              </a:spcBef>
              <a:spcAft>
                <a:spcPts val="600"/>
              </a:spcAft>
              <a:buClr>
                <a:srgbClr val="FE991D"/>
              </a:buClr>
              <a:buFont typeface="Wingdings" pitchFamily="2" charset="2"/>
              <a:buChar char="§"/>
              <a:defRPr sz="12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 algn="r">
              <a:buNone/>
            </a:pPr>
            <a:r>
              <a:rPr lang="pt-BR" sz="1400" b="1" dirty="0" err="1" smtClean="0">
                <a:solidFill>
                  <a:schemeClr val="bg1">
                    <a:lumMod val="50000"/>
                  </a:schemeClr>
                </a:solidFill>
              </a:rPr>
              <a:t>M&amp;A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;              Parcerias; Rentabilidade dos investimentos.</a:t>
            </a:r>
          </a:p>
        </p:txBody>
      </p:sp>
    </p:spTree>
    <p:extLst>
      <p:ext uri="{BB962C8B-B14F-4D97-AF65-F5344CB8AC3E}">
        <p14:creationId xmlns:p14="http://schemas.microsoft.com/office/powerpoint/2010/main" val="16359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1799" y="1695441"/>
            <a:ext cx="7999681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Estudo que visa analisar </a:t>
            </a: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comportamento, em cada período, dos investimentos (Ativos) frente aos compromissos assumidos (Passivos).</a:t>
            </a: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Identificar, definir e quantificar, quando possível, os riscos envolvidos no processo.</a:t>
            </a: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Escolher a estratégia para melhorar a relação de riscos/benefícios entre os Ativos e Passivos de acordo com as restrições da instituição.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2864" y="810454"/>
            <a:ext cx="2913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Definição e Objetivos</a:t>
            </a:r>
            <a:endParaRPr lang="pt-BR" sz="20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 rot="16200000">
            <a:off x="6395340" y="3510996"/>
            <a:ext cx="1695443" cy="171394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 rot="16200000">
            <a:off x="3516763" y="4220607"/>
            <a:ext cx="271241" cy="176374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 rot="16200000">
            <a:off x="1149535" y="4003981"/>
            <a:ext cx="703061" cy="177807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 rot="16200000">
            <a:off x="1808495" y="3693603"/>
            <a:ext cx="1323816" cy="177807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 rot="16200000">
            <a:off x="3388237" y="4091365"/>
            <a:ext cx="528292" cy="177807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 rot="16200000">
            <a:off x="4528391" y="4026161"/>
            <a:ext cx="661907" cy="174601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 rot="16200000">
            <a:off x="5408279" y="3644243"/>
            <a:ext cx="1422537" cy="177807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1" name="Seta para a direita 20"/>
          <p:cNvSpPr/>
          <p:nvPr/>
        </p:nvSpPr>
        <p:spPr>
          <a:xfrm rot="16200000">
            <a:off x="6285795" y="3398246"/>
            <a:ext cx="1914531" cy="177807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2" name="Seta para a direita 21"/>
          <p:cNvSpPr/>
          <p:nvPr/>
        </p:nvSpPr>
        <p:spPr>
          <a:xfrm rot="16200000">
            <a:off x="2220211" y="4108866"/>
            <a:ext cx="500385" cy="170712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 rot="16200000">
            <a:off x="3452695" y="4159371"/>
            <a:ext cx="399376" cy="170712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 rot="16200000">
            <a:off x="4358959" y="3858672"/>
            <a:ext cx="1000771" cy="170713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 rot="16200000">
            <a:off x="5762701" y="4002213"/>
            <a:ext cx="713692" cy="170712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 rot="16200000">
            <a:off x="6519392" y="3635389"/>
            <a:ext cx="1447339" cy="170712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7" name="Seta para a direita 26"/>
          <p:cNvSpPr/>
          <p:nvPr/>
        </p:nvSpPr>
        <p:spPr>
          <a:xfrm rot="16200000">
            <a:off x="1202515" y="4060509"/>
            <a:ext cx="597100" cy="170712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8" name="Seta para a direita 27"/>
          <p:cNvSpPr/>
          <p:nvPr/>
        </p:nvSpPr>
        <p:spPr>
          <a:xfrm rot="16200000">
            <a:off x="1319094" y="4176406"/>
            <a:ext cx="363943" cy="172074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29" name="Seta para a direita 28"/>
          <p:cNvSpPr/>
          <p:nvPr/>
        </p:nvSpPr>
        <p:spPr>
          <a:xfrm rot="16200000">
            <a:off x="2117095" y="4005410"/>
            <a:ext cx="706616" cy="171393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30" name="Seta para a direita 29"/>
          <p:cNvSpPr/>
          <p:nvPr/>
        </p:nvSpPr>
        <p:spPr>
          <a:xfrm rot="16200000">
            <a:off x="4418255" y="3917629"/>
            <a:ext cx="882178" cy="171394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rebuchet MS" pitchFamily="34" charset="0"/>
            </a:endParaRPr>
          </a:p>
        </p:txBody>
      </p:sp>
      <p:sp>
        <p:nvSpPr>
          <p:cNvPr id="31" name="Seta para a direita 30"/>
          <p:cNvSpPr/>
          <p:nvPr/>
        </p:nvSpPr>
        <p:spPr>
          <a:xfrm rot="16200000">
            <a:off x="5949978" y="4189149"/>
            <a:ext cx="339139" cy="171392"/>
          </a:xfrm>
          <a:prstGeom prst="rightArrow">
            <a:avLst/>
          </a:prstGeom>
          <a:gradFill>
            <a:gsLst>
              <a:gs pos="0">
                <a:schemeClr val="accent3"/>
              </a:gs>
              <a:gs pos="100000">
                <a:srgbClr val="E9EEF3"/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32" name="Seta para a direita 31"/>
          <p:cNvSpPr/>
          <p:nvPr/>
        </p:nvSpPr>
        <p:spPr>
          <a:xfrm rot="5400000">
            <a:off x="6395340" y="5169218"/>
            <a:ext cx="1695443" cy="171394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33" name="Seta para a direita 32"/>
          <p:cNvSpPr/>
          <p:nvPr/>
        </p:nvSpPr>
        <p:spPr>
          <a:xfrm rot="5400000">
            <a:off x="3516763" y="4443992"/>
            <a:ext cx="271241" cy="176374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34" name="Seta para a direita 33"/>
          <p:cNvSpPr/>
          <p:nvPr/>
        </p:nvSpPr>
        <p:spPr>
          <a:xfrm rot="5400000">
            <a:off x="1149535" y="4673376"/>
            <a:ext cx="703061" cy="177807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35" name="Seta para a direita 34"/>
          <p:cNvSpPr/>
          <p:nvPr/>
        </p:nvSpPr>
        <p:spPr>
          <a:xfrm rot="5400000">
            <a:off x="1808495" y="4987291"/>
            <a:ext cx="1323816" cy="177807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36" name="Seta para a direita 35"/>
          <p:cNvSpPr/>
          <p:nvPr/>
        </p:nvSpPr>
        <p:spPr>
          <a:xfrm rot="5400000">
            <a:off x="3388237" y="4578896"/>
            <a:ext cx="528292" cy="177807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37" name="Seta para a direita 36"/>
          <p:cNvSpPr/>
          <p:nvPr/>
        </p:nvSpPr>
        <p:spPr>
          <a:xfrm rot="5400000">
            <a:off x="4528391" y="4657942"/>
            <a:ext cx="661907" cy="174601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38" name="Seta para a direita 37"/>
          <p:cNvSpPr/>
          <p:nvPr/>
        </p:nvSpPr>
        <p:spPr>
          <a:xfrm rot="5400000">
            <a:off x="5408279" y="5047284"/>
            <a:ext cx="1422537" cy="177807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39" name="Seta para a direita 38"/>
          <p:cNvSpPr/>
          <p:nvPr/>
        </p:nvSpPr>
        <p:spPr>
          <a:xfrm rot="5400000">
            <a:off x="6285796" y="5282650"/>
            <a:ext cx="1914531" cy="177807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40" name="Seta para a direita 39"/>
          <p:cNvSpPr/>
          <p:nvPr/>
        </p:nvSpPr>
        <p:spPr>
          <a:xfrm rot="5400000">
            <a:off x="2220211" y="4564953"/>
            <a:ext cx="500385" cy="170712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41" name="Seta para a direita 40"/>
          <p:cNvSpPr/>
          <p:nvPr/>
        </p:nvSpPr>
        <p:spPr>
          <a:xfrm rot="5400000">
            <a:off x="3452695" y="4514448"/>
            <a:ext cx="399376" cy="170712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42" name="Seta para a direita 41"/>
          <p:cNvSpPr/>
          <p:nvPr/>
        </p:nvSpPr>
        <p:spPr>
          <a:xfrm rot="5400000">
            <a:off x="4358959" y="4815145"/>
            <a:ext cx="1000771" cy="170713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43" name="Seta para a direita 42"/>
          <p:cNvSpPr/>
          <p:nvPr/>
        </p:nvSpPr>
        <p:spPr>
          <a:xfrm rot="5400000">
            <a:off x="5762701" y="4671606"/>
            <a:ext cx="713692" cy="170712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44" name="Seta para a direita 43"/>
          <p:cNvSpPr/>
          <p:nvPr/>
        </p:nvSpPr>
        <p:spPr>
          <a:xfrm rot="5400000">
            <a:off x="6519392" y="5038430"/>
            <a:ext cx="1447339" cy="170712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45" name="Seta para a direita 44"/>
          <p:cNvSpPr/>
          <p:nvPr/>
        </p:nvSpPr>
        <p:spPr>
          <a:xfrm rot="5400000">
            <a:off x="1202515" y="4613310"/>
            <a:ext cx="597100" cy="170712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46" name="Retângulo 23"/>
          <p:cNvSpPr>
            <a:spLocks noChangeArrowheads="1"/>
          </p:cNvSpPr>
          <p:nvPr/>
        </p:nvSpPr>
        <p:spPr bwMode="auto">
          <a:xfrm>
            <a:off x="1477907" y="4440242"/>
            <a:ext cx="602513" cy="21544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indent="-17462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t1</a:t>
            </a:r>
          </a:p>
        </p:txBody>
      </p:sp>
      <p:sp>
        <p:nvSpPr>
          <p:cNvPr id="47" name="Retângulo 23"/>
          <p:cNvSpPr>
            <a:spLocks noChangeArrowheads="1"/>
          </p:cNvSpPr>
          <p:nvPr/>
        </p:nvSpPr>
        <p:spPr bwMode="auto">
          <a:xfrm>
            <a:off x="2480793" y="4440242"/>
            <a:ext cx="602513" cy="21544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indent="-17462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t2</a:t>
            </a:r>
          </a:p>
        </p:txBody>
      </p:sp>
      <p:sp>
        <p:nvSpPr>
          <p:cNvPr id="48" name="Retângulo 23"/>
          <p:cNvSpPr>
            <a:spLocks noChangeArrowheads="1"/>
          </p:cNvSpPr>
          <p:nvPr/>
        </p:nvSpPr>
        <p:spPr bwMode="auto">
          <a:xfrm>
            <a:off x="3647076" y="4440242"/>
            <a:ext cx="602513" cy="21544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indent="-17462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t3</a:t>
            </a:r>
          </a:p>
        </p:txBody>
      </p:sp>
      <p:sp>
        <p:nvSpPr>
          <p:cNvPr id="49" name="Retângulo 23"/>
          <p:cNvSpPr>
            <a:spLocks noChangeArrowheads="1"/>
          </p:cNvSpPr>
          <p:nvPr/>
        </p:nvSpPr>
        <p:spPr bwMode="auto">
          <a:xfrm>
            <a:off x="4862728" y="4440242"/>
            <a:ext cx="602513" cy="21544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indent="-17462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t4</a:t>
            </a:r>
          </a:p>
        </p:txBody>
      </p:sp>
      <p:sp>
        <p:nvSpPr>
          <p:cNvPr id="50" name="Retângulo 23"/>
          <p:cNvSpPr>
            <a:spLocks noChangeArrowheads="1"/>
          </p:cNvSpPr>
          <p:nvPr/>
        </p:nvSpPr>
        <p:spPr bwMode="auto">
          <a:xfrm>
            <a:off x="6103193" y="4440242"/>
            <a:ext cx="602513" cy="21544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indent="-17462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t5</a:t>
            </a:r>
          </a:p>
        </p:txBody>
      </p:sp>
      <p:sp>
        <p:nvSpPr>
          <p:cNvPr id="51" name="Retângulo 50"/>
          <p:cNvSpPr>
            <a:spLocks noChangeArrowheads="1"/>
          </p:cNvSpPr>
          <p:nvPr/>
        </p:nvSpPr>
        <p:spPr bwMode="auto">
          <a:xfrm>
            <a:off x="7244838" y="4440242"/>
            <a:ext cx="602513" cy="21544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indent="-17462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t6</a:t>
            </a:r>
          </a:p>
        </p:txBody>
      </p:sp>
      <p:sp>
        <p:nvSpPr>
          <p:cNvPr id="52" name="Retângulo 23"/>
          <p:cNvSpPr>
            <a:spLocks noChangeArrowheads="1"/>
          </p:cNvSpPr>
          <p:nvPr/>
        </p:nvSpPr>
        <p:spPr bwMode="auto">
          <a:xfrm>
            <a:off x="750809" y="4440242"/>
            <a:ext cx="602513" cy="21544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indent="-17462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t0</a:t>
            </a:r>
          </a:p>
        </p:txBody>
      </p:sp>
      <p:sp>
        <p:nvSpPr>
          <p:cNvPr id="53" name="Seta para a direita 52"/>
          <p:cNvSpPr/>
          <p:nvPr/>
        </p:nvSpPr>
        <p:spPr>
          <a:xfrm rot="5400000">
            <a:off x="1319094" y="4499589"/>
            <a:ext cx="363943" cy="172074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54" name="Seta para a direita 53"/>
          <p:cNvSpPr/>
          <p:nvPr/>
        </p:nvSpPr>
        <p:spPr>
          <a:xfrm rot="5400000">
            <a:off x="2117095" y="4674803"/>
            <a:ext cx="706616" cy="171393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55" name="Seta para a direita 54"/>
          <p:cNvSpPr/>
          <p:nvPr/>
        </p:nvSpPr>
        <p:spPr>
          <a:xfrm rot="5400000">
            <a:off x="4418255" y="4762586"/>
            <a:ext cx="882178" cy="171394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rebuchet MS" pitchFamily="34" charset="0"/>
            </a:endParaRPr>
          </a:p>
        </p:txBody>
      </p:sp>
      <p:sp>
        <p:nvSpPr>
          <p:cNvPr id="56" name="Seta para a direita 55"/>
          <p:cNvSpPr/>
          <p:nvPr/>
        </p:nvSpPr>
        <p:spPr>
          <a:xfrm rot="5400000">
            <a:off x="5949978" y="4501699"/>
            <a:ext cx="339139" cy="171392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outerShdw blurRad="40000" dist="23000" dir="5400000" rotWithShape="0">
              <a:srgbClr val="8DA8A9">
                <a:alpha val="35000"/>
              </a:srgbClr>
            </a:outerShdw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rebuchet MS" pitchFamily="34" charset="0"/>
            </a:endParaRPr>
          </a:p>
        </p:txBody>
      </p:sp>
      <p:sp>
        <p:nvSpPr>
          <p:cNvPr id="57" name="Seta para a direita 56"/>
          <p:cNvSpPr/>
          <p:nvPr/>
        </p:nvSpPr>
        <p:spPr>
          <a:xfrm>
            <a:off x="966811" y="4343961"/>
            <a:ext cx="6980633" cy="188218"/>
          </a:xfrm>
          <a:prstGeom prst="rightArrow">
            <a:avLst/>
          </a:prstGeom>
          <a:gradFill>
            <a:gsLst>
              <a:gs pos="0">
                <a:srgbClr val="5E93B7"/>
              </a:gs>
              <a:gs pos="100000">
                <a:srgbClr val="E9EEF3"/>
              </a:gs>
            </a:gsLst>
            <a:lin ang="16200000" scaled="0"/>
          </a:gradFill>
          <a:effectLst>
            <a:reflection blurRad="76200" stA="50000" endA="300" endPos="55500" dist="635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rebuchet MS" pitchFamily="34" charset="0"/>
            </a:endParaRPr>
          </a:p>
        </p:txBody>
      </p:sp>
      <p:sp>
        <p:nvSpPr>
          <p:cNvPr id="58" name="Retângulo 23"/>
          <p:cNvSpPr>
            <a:spLocks noChangeArrowheads="1"/>
          </p:cNvSpPr>
          <p:nvPr/>
        </p:nvSpPr>
        <p:spPr bwMode="auto">
          <a:xfrm>
            <a:off x="1034202" y="5979526"/>
            <a:ext cx="3116718" cy="24622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indent="-17462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000" b="1" dirty="0" smtClean="0">
                <a:solidFill>
                  <a:schemeClr val="accent1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Fluxo de pagamento de sinistro/benefício</a:t>
            </a:r>
          </a:p>
        </p:txBody>
      </p:sp>
      <p:sp>
        <p:nvSpPr>
          <p:cNvPr id="60" name="Retângulo 23"/>
          <p:cNvSpPr>
            <a:spLocks noChangeArrowheads="1"/>
          </p:cNvSpPr>
          <p:nvPr/>
        </p:nvSpPr>
        <p:spPr bwMode="auto">
          <a:xfrm>
            <a:off x="2691230" y="3091836"/>
            <a:ext cx="3116718" cy="24622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indent="-17462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000" b="1" dirty="0" smtClean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Fluxo de recebimento dos investimentos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31799" y="1695441"/>
            <a:ext cx="8154061" cy="774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investir os ativos que cobrem reserva, de forma que as oscilações do passivo e do ativo sejam equivalentes</a:t>
            </a:r>
          </a:p>
        </p:txBody>
      </p:sp>
    </p:spTree>
    <p:extLst>
      <p:ext uri="{BB962C8B-B14F-4D97-AF65-F5344CB8AC3E}">
        <p14:creationId xmlns:p14="http://schemas.microsoft.com/office/powerpoint/2010/main" val="12828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5668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Riscos Corporativos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307570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6949" r="17489"/>
          <a:stretch/>
        </p:blipFill>
        <p:spPr>
          <a:xfrm>
            <a:off x="174877" y="1841927"/>
            <a:ext cx="3838319" cy="2832009"/>
          </a:xfrm>
          <a:prstGeom prst="rect">
            <a:avLst/>
          </a:prstGeom>
        </p:spPr>
      </p:pic>
      <p:sp>
        <p:nvSpPr>
          <p:cNvPr id="14" name="CaixaDeTexto 16"/>
          <p:cNvSpPr txBox="1">
            <a:spLocks noChangeArrowheads="1"/>
          </p:cNvSpPr>
          <p:nvPr/>
        </p:nvSpPr>
        <p:spPr bwMode="auto">
          <a:xfrm>
            <a:off x="997187" y="2825764"/>
            <a:ext cx="2660076" cy="1323439"/>
          </a:xfrm>
          <a:prstGeom prst="rect">
            <a:avLst/>
          </a:prstGeom>
          <a:noFill/>
          <a:extLst/>
        </p:spPr>
        <p:txBody>
          <a:bodyPr wrap="square" rtlCol="0" anchor="t">
            <a:spAutoFit/>
          </a:bodyPr>
          <a:lstStyle>
            <a:defPPr>
              <a:defRPr lang="pt-BR"/>
            </a:defPPr>
            <a:lvl1pPr marL="171450" indent="-171450">
              <a:lnSpc>
                <a:spcPts val="1600"/>
              </a:lnSpc>
              <a:buClr>
                <a:srgbClr val="FE991D"/>
              </a:buClr>
              <a:buFont typeface="Wingdings" pitchFamily="2" charset="2"/>
              <a:buChar char="§"/>
              <a:defRPr sz="12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defTabSz="914400">
              <a:lnSpc>
                <a:spcPct val="100000"/>
              </a:lnSpc>
            </a:pPr>
            <a:r>
              <a:rPr lang="pt-BR" sz="1600" kern="0" dirty="0">
                <a:cs typeface="Times New Roman" pitchFamily="18" charset="0"/>
              </a:rPr>
              <a:t>Identificar, quantificar, reportar e monitorar os riscos corporativos bem como os planos de resposta aos riscos.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96" y="890968"/>
            <a:ext cx="48768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6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4148118"/>
            <a:ext cx="9143244" cy="2718591"/>
          </a:xfrm>
          <a:prstGeom prst="rect">
            <a:avLst/>
          </a:prstGeom>
        </p:spPr>
      </p:pic>
      <p:sp>
        <p:nvSpPr>
          <p:cNvPr id="17" name="Rectangle 5"/>
          <p:cNvSpPr>
            <a:spLocks/>
          </p:cNvSpPr>
          <p:nvPr/>
        </p:nvSpPr>
        <p:spPr bwMode="auto">
          <a:xfrm>
            <a:off x="747047" y="1524247"/>
            <a:ext cx="664435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Clr>
                <a:srgbClr val="00BACF"/>
              </a:buClr>
              <a:buSzPct val="200000"/>
              <a:buChar char="•"/>
              <a:defRPr>
                <a:solidFill>
                  <a:srgbClr val="255C8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ACF"/>
              </a:buClr>
              <a:buFont typeface="Wingdings" panose="05000000000000000000" pitchFamily="2" charset="2"/>
              <a:buChar char="§"/>
              <a:defRPr sz="1600">
                <a:solidFill>
                  <a:srgbClr val="255C8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255C8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sz="4400" b="1" dirty="0" smtClean="0">
                <a:solidFill>
                  <a:srgbClr val="042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elefonica Text" pitchFamily="2" charset="0"/>
              </a:rPr>
              <a:t>O Atuário</a:t>
            </a:r>
            <a:endParaRPr lang="en-US" sz="4400" b="1" dirty="0">
              <a:solidFill>
                <a:srgbClr val="0425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elefonica Text" pitchFamily="2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2" y="5662535"/>
            <a:ext cx="2013909" cy="5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858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fazemos isso?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4037610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331139" y="1276709"/>
            <a:ext cx="8481723" cy="4221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de cantos arredondados 56"/>
          <p:cNvSpPr/>
          <p:nvPr/>
        </p:nvSpPr>
        <p:spPr>
          <a:xfrm>
            <a:off x="435714" y="3499445"/>
            <a:ext cx="2066400" cy="158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de cantos arredondados 57"/>
          <p:cNvSpPr/>
          <p:nvPr/>
        </p:nvSpPr>
        <p:spPr>
          <a:xfrm>
            <a:off x="6436261" y="3499445"/>
            <a:ext cx="2066400" cy="158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6435405" y="1648396"/>
            <a:ext cx="2067256" cy="15813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de cantos arredondados 59"/>
          <p:cNvSpPr/>
          <p:nvPr/>
        </p:nvSpPr>
        <p:spPr>
          <a:xfrm>
            <a:off x="435714" y="1649346"/>
            <a:ext cx="2066400" cy="158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/>
          <p:cNvSpPr/>
          <p:nvPr/>
        </p:nvSpPr>
        <p:spPr>
          <a:xfrm>
            <a:off x="535080" y="4161036"/>
            <a:ext cx="1873561" cy="21151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E1F609"/>
              </a:gs>
              <a:gs pos="60000">
                <a:srgbClr val="FFFF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4" name="Caixa de Texto 2"/>
          <p:cNvSpPr txBox="1">
            <a:spLocks noChangeArrowheads="1"/>
          </p:cNvSpPr>
          <p:nvPr/>
        </p:nvSpPr>
        <p:spPr bwMode="auto">
          <a:xfrm>
            <a:off x="440065" y="4345457"/>
            <a:ext cx="467297" cy="24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dirty="0" smtClean="0">
                <a:effectLst/>
                <a:latin typeface="Calibri"/>
                <a:ea typeface="Calibri"/>
                <a:cs typeface="Times New Roman"/>
              </a:rPr>
              <a:t>80</a:t>
            </a:r>
            <a:endParaRPr lang="pt-BR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Caixa de Texto 2"/>
          <p:cNvSpPr txBox="1">
            <a:spLocks noChangeArrowheads="1"/>
          </p:cNvSpPr>
          <p:nvPr/>
        </p:nvSpPr>
        <p:spPr bwMode="auto">
          <a:xfrm>
            <a:off x="714384" y="4382411"/>
            <a:ext cx="424815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900" dirty="0">
                <a:latin typeface="Calibri"/>
                <a:ea typeface="Calibri"/>
                <a:cs typeface="Times New Roman"/>
              </a:rPr>
              <a:t>5</a:t>
            </a:r>
            <a:r>
              <a:rPr lang="pt-BR" sz="900" dirty="0" smtClean="0">
                <a:effectLst/>
                <a:latin typeface="Calibri"/>
                <a:ea typeface="Calibri"/>
                <a:cs typeface="Times New Roman"/>
              </a:rPr>
              <a:t>0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Caixa de Texto 2"/>
          <p:cNvSpPr txBox="1">
            <a:spLocks noChangeArrowheads="1"/>
          </p:cNvSpPr>
          <p:nvPr/>
        </p:nvSpPr>
        <p:spPr bwMode="auto">
          <a:xfrm>
            <a:off x="1542741" y="4372546"/>
            <a:ext cx="424815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900" dirty="0">
                <a:latin typeface="Calibri"/>
                <a:ea typeface="Calibri"/>
                <a:cs typeface="Times New Roman"/>
              </a:rPr>
              <a:t>1</a:t>
            </a:r>
            <a:r>
              <a:rPr lang="pt-BR" sz="900" dirty="0" smtClean="0">
                <a:latin typeface="Calibri"/>
                <a:ea typeface="Calibri"/>
                <a:cs typeface="Times New Roman"/>
              </a:rPr>
              <a:t>0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Fluxograma: Extrair 11"/>
          <p:cNvSpPr/>
          <p:nvPr/>
        </p:nvSpPr>
        <p:spPr>
          <a:xfrm>
            <a:off x="621048" y="4289645"/>
            <a:ext cx="99886" cy="116650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69" name="Conector reto 13"/>
          <p:cNvCxnSpPr/>
          <p:nvPr/>
        </p:nvCxnSpPr>
        <p:spPr>
          <a:xfrm>
            <a:off x="1760024" y="4297299"/>
            <a:ext cx="0" cy="13779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13"/>
          <p:cNvCxnSpPr/>
          <p:nvPr/>
        </p:nvCxnSpPr>
        <p:spPr>
          <a:xfrm>
            <a:off x="911343" y="4308490"/>
            <a:ext cx="0" cy="13779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5"/>
          <p:cNvSpPr txBox="1"/>
          <p:nvPr/>
        </p:nvSpPr>
        <p:spPr>
          <a:xfrm>
            <a:off x="435714" y="3485057"/>
            <a:ext cx="1881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2">
                    <a:lumMod val="75000"/>
                  </a:schemeClr>
                </a:solidFill>
              </a:rPr>
              <a:t>Lucro (em milhões)</a:t>
            </a:r>
            <a:endParaRPr lang="pt-BR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2" name="Gráfico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826475"/>
              </p:ext>
            </p:extLst>
          </p:nvPr>
        </p:nvGraphicFramePr>
        <p:xfrm>
          <a:off x="531037" y="1915918"/>
          <a:ext cx="1875753" cy="113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021055"/>
              </p:ext>
            </p:extLst>
          </p:nvPr>
        </p:nvGraphicFramePr>
        <p:xfrm>
          <a:off x="6492546" y="3659645"/>
          <a:ext cx="1944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46" y="1768458"/>
            <a:ext cx="3607991" cy="175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74" y="1999290"/>
            <a:ext cx="1718344" cy="109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aixaDeTexto 78"/>
          <p:cNvSpPr txBox="1"/>
          <p:nvPr/>
        </p:nvSpPr>
        <p:spPr>
          <a:xfrm>
            <a:off x="823860" y="2950179"/>
            <a:ext cx="1296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700" dirty="0" smtClean="0"/>
              <a:t>2012      2013       2014      2015</a:t>
            </a:r>
            <a:endParaRPr lang="pt-BR" sz="700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764734" y="1728242"/>
            <a:ext cx="14142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2">
                    <a:lumMod val="75000"/>
                  </a:schemeClr>
                </a:solidFill>
              </a:rPr>
              <a:t>Crescimento do lucro (%)</a:t>
            </a:r>
            <a:endParaRPr lang="pt-BR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6757420" y="1768458"/>
            <a:ext cx="14142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2">
                    <a:lumMod val="75000"/>
                  </a:schemeClr>
                </a:solidFill>
              </a:rPr>
              <a:t>Participação no mercado</a:t>
            </a:r>
            <a:endParaRPr lang="pt-BR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762335" y="3509487"/>
            <a:ext cx="141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2">
                    <a:lumMod val="75000"/>
                  </a:schemeClr>
                </a:solidFill>
              </a:rPr>
              <a:t>Projeção de  crescimento de  lucro </a:t>
            </a:r>
            <a:endParaRPr lang="pt-BR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7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4 -0.01341 L 0.17776 -0.0149 " pathEditMode="relative" rAng="0" ptsTypes="AA">
                                      <p:cBhvr>
                                        <p:cTn id="54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5" y="-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50"/>
                                        <p:tgtEl>
                                          <p:spTgt spid="7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7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"/>
                                        <p:tgtEl>
                                          <p:spTgt spid="7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7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7 -0.0149 L 0.00504 -0.0134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2" y="6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"/>
                                        <p:tgtEl>
                                          <p:spTgt spid="7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"/>
                                        <p:tgtEl>
                                          <p:spTgt spid="7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1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"/>
                                        <p:tgtEl>
                                          <p:spTgt spid="7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2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60"/>
                                        <p:tgtEl>
                                          <p:spTgt spid="7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"/>
                                        <p:tgtEl>
                                          <p:spTgt spid="7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13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60"/>
                                        <p:tgtEl>
                                          <p:spTgt spid="7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9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60"/>
                                        <p:tgtEl>
                                          <p:spTgt spid="73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7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"/>
                                        <p:tgtEl>
                                          <p:spTgt spid="7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1 -0.01341 L 0.15719 -0.01341 " pathEditMode="relative" rAng="0" ptsTypes="AA">
                                      <p:cBhvr>
                                        <p:cTn id="115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"/>
                                        <p:tgtEl>
                                          <p:spTgt spid="7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60"/>
                                        <p:tgtEl>
                                          <p:spTgt spid="73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7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45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"/>
                                        <p:tgtEl>
                                          <p:spTgt spid="7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07 -0.0149 L -0.00084 -0.0149 " pathEditMode="relative" rAng="0" ptsTypes="AA">
                                      <p:cBhvr>
                                        <p:cTn id="133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5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"/>
                                        <p:tgtEl>
                                          <p:spTgt spid="7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00"/>
                                        <p:tgtEl>
                                          <p:spTgt spid="73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4" grpId="0"/>
      <p:bldP spid="66" grpId="0"/>
      <p:bldP spid="67" grpId="0"/>
      <p:bldP spid="68" grpId="0" animBg="1"/>
      <p:bldP spid="68" grpId="1" animBg="1"/>
      <p:bldP spid="68" grpId="2" animBg="1"/>
      <p:bldP spid="68" grpId="3" animBg="1"/>
      <p:bldP spid="68" grpId="4" animBg="1"/>
      <p:bldP spid="71" grpId="0"/>
      <p:bldGraphic spid="72" grpId="0">
        <p:bldSub>
          <a:bldChart bld="category"/>
        </p:bldSub>
      </p:bldGraphic>
      <p:bldGraphic spid="73" grpId="0">
        <p:bldSub>
          <a:bldChart bld="categoryEl"/>
        </p:bldSub>
      </p:bldGraphic>
      <p:bldP spid="79" grpId="0" animBg="1"/>
      <p:bldP spid="80" grpId="0"/>
      <p:bldP spid="81" grpId="0"/>
      <p:bldP spid="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83799" y="3634249"/>
            <a:ext cx="7945753" cy="510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3799" y="2812454"/>
            <a:ext cx="7945753" cy="510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83799" y="2030679"/>
            <a:ext cx="7945753" cy="510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14" y="311146"/>
            <a:ext cx="3340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Áreas de Atuação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65825" y="3610054"/>
            <a:ext cx="7945753" cy="5106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1800" y="1695441"/>
            <a:ext cx="7032746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  <a:buClr>
                <a:srgbClr val="F75A24"/>
              </a:buClr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Provisões Técnicas</a:t>
            </a:r>
          </a:p>
          <a:p>
            <a:pPr>
              <a:lnSpc>
                <a:spcPct val="300000"/>
              </a:lnSpc>
              <a:buClr>
                <a:srgbClr val="F75A24"/>
              </a:buClr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Riscos</a:t>
            </a:r>
          </a:p>
          <a:p>
            <a:pPr>
              <a:lnSpc>
                <a:spcPct val="300000"/>
              </a:lnSpc>
              <a:buClr>
                <a:srgbClr val="F75A24"/>
              </a:buClr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32864" y="810454"/>
            <a:ext cx="1511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Atividades</a:t>
            </a:r>
            <a:endParaRPr lang="pt-BR" sz="20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1800" y="1695441"/>
            <a:ext cx="612140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Preço</a:t>
            </a: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Acompanhamentos e </a:t>
            </a: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Estudos</a:t>
            </a: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 Técnica Atuarial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21" y="2617355"/>
            <a:ext cx="2990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3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Preço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190004" y="1366430"/>
            <a:ext cx="9334004" cy="7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878" tIns="79439" rIns="158878" bIns="79439"/>
          <a:lstStyle/>
          <a:p>
            <a:pPr marL="595110" indent="-595110" algn="ctr" defTabSz="1588274">
              <a:lnSpc>
                <a:spcPct val="90000"/>
              </a:lnSpc>
            </a:pPr>
            <a:r>
              <a:rPr lang="pt-BR" dirty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Calcular o custo associado a transferência do risco e todas as despesas ligadas a operação, além do lucro exigido pelos acionistas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931212" y="2651597"/>
                <a:ext cx="2792427" cy="391611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113504" tIns="56752" rIns="113504" bIns="5675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𝑷𝒓𝒆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ç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𝒐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𝑪𝒖𝒔𝒕𝒐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𝑳𝒖𝒄𝒓𝒐</m:t>
                      </m:r>
                    </m:oMath>
                  </m:oMathPara>
                </a14:m>
                <a:endParaRPr lang="pt-B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212" y="2651597"/>
                <a:ext cx="2792427" cy="3916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406505" y="3725127"/>
            <a:ext cx="3425235" cy="935350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>
            <a:defPPr>
              <a:defRPr lang="pt-BR"/>
            </a:defPPr>
            <a:lvl1pPr marL="171450" indent="-171450">
              <a:lnSpc>
                <a:spcPts val="1600"/>
              </a:lnSpc>
              <a:buClr>
                <a:srgbClr val="FE991D"/>
              </a:buClr>
              <a:buFont typeface="Wingdings" pitchFamily="2" charset="2"/>
              <a:buChar char="§"/>
              <a:defRPr sz="10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 algn="just">
              <a:buNone/>
            </a:pPr>
            <a:r>
              <a:rPr lang="pt-BR" sz="1600" dirty="0">
                <a:solidFill>
                  <a:srgbClr val="7E8185"/>
                </a:solidFill>
                <a:latin typeface="Verdana" panose="020B0604030504040204" pitchFamily="34" charset="0"/>
              </a:rPr>
              <a:t>No ramo de seguros, não conhecemos o custo final de um produto no momento de sua venda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17" y="3803504"/>
            <a:ext cx="736956" cy="845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887962" y="5163012"/>
                <a:ext cx="4757708" cy="391611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113504" tIns="56752" rIns="113504" bIns="5675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𝑷𝒓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ê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𝒎𝒊𝒐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𝑺𝒊𝒏𝒊𝒔𝒕𝒓𝒐𝒔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𝑫𝒆𝒔𝒑𝒆𝒔𝒂𝒔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+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𝑳𝒖𝒄𝒓𝒐</m:t>
                      </m:r>
                    </m:oMath>
                  </m:oMathPara>
                </a14:m>
                <a:endParaRPr lang="pt-B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962" y="5163012"/>
                <a:ext cx="4757708" cy="3916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175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ipse 18"/>
          <p:cNvSpPr/>
          <p:nvPr/>
        </p:nvSpPr>
        <p:spPr>
          <a:xfrm>
            <a:off x="2961161" y="5062579"/>
            <a:ext cx="1420408" cy="6978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pt-BR"/>
          </a:p>
        </p:txBody>
      </p:sp>
      <p:cxnSp>
        <p:nvCxnSpPr>
          <p:cNvPr id="20" name="Conector em curva 19"/>
          <p:cNvCxnSpPr/>
          <p:nvPr/>
        </p:nvCxnSpPr>
        <p:spPr>
          <a:xfrm>
            <a:off x="3892421" y="5760390"/>
            <a:ext cx="683957" cy="482619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4612002" y="6139510"/>
            <a:ext cx="1170094" cy="319797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>
            <a:defPPr>
              <a:defRPr lang="pt-BR"/>
            </a:defPPr>
            <a:lvl1pPr marL="171450" indent="-171450">
              <a:lnSpc>
                <a:spcPts val="1600"/>
              </a:lnSpc>
              <a:buClr>
                <a:srgbClr val="FE991D"/>
              </a:buClr>
              <a:buFont typeface="Wingdings" pitchFamily="2" charset="2"/>
              <a:buChar char="§"/>
              <a:defRPr sz="10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 algn="just">
              <a:buNone/>
            </a:pPr>
            <a:r>
              <a:rPr lang="pt-BR" sz="1600" b="1" dirty="0">
                <a:solidFill>
                  <a:srgbClr val="7E8185"/>
                </a:solidFill>
                <a:latin typeface="Verdana" panose="020B0604030504040204" pitchFamily="34" charset="0"/>
              </a:rPr>
              <a:t>Variável</a:t>
            </a:r>
          </a:p>
        </p:txBody>
      </p:sp>
    </p:spTree>
    <p:extLst>
      <p:ext uri="{BB962C8B-B14F-4D97-AF65-F5344CB8AC3E}">
        <p14:creationId xmlns:p14="http://schemas.microsoft.com/office/powerpoint/2010/main" val="38748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7" grpId="0" animBg="1"/>
      <p:bldP spid="19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Preço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50" y="2353416"/>
            <a:ext cx="2689192" cy="2146216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99409" y="1580180"/>
            <a:ext cx="8316728" cy="7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878" tIns="79439" rIns="158878" bIns="79439"/>
          <a:lstStyle/>
          <a:p>
            <a:pPr marL="595110" indent="-595110" algn="ctr" defTabSz="1588274">
              <a:lnSpc>
                <a:spcPct val="90000"/>
              </a:lnSpc>
            </a:pPr>
            <a:r>
              <a:rPr lang="pt-BR" dirty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de técnicas e métodos estatísticos para estimar o sinistro.</a:t>
            </a: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904528217"/>
              </p:ext>
            </p:extLst>
          </p:nvPr>
        </p:nvGraphicFramePr>
        <p:xfrm>
          <a:off x="296544" y="2934249"/>
          <a:ext cx="6238665" cy="336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419363" y="2698885"/>
            <a:ext cx="4466757" cy="524981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>
            <a:defPPr>
              <a:defRPr lang="pt-BR"/>
            </a:defPPr>
            <a:lvl1pPr marL="171450" indent="-171450">
              <a:lnSpc>
                <a:spcPts val="1600"/>
              </a:lnSpc>
              <a:buClr>
                <a:srgbClr val="FE991D"/>
              </a:buClr>
              <a:buFont typeface="Wingdings" pitchFamily="2" charset="2"/>
              <a:buChar char="§"/>
              <a:defRPr sz="10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>
              <a:buNone/>
            </a:pPr>
            <a:r>
              <a:rPr lang="pt-BR" sz="1600" dirty="0">
                <a:solidFill>
                  <a:srgbClr val="7E8185"/>
                </a:solidFill>
                <a:latin typeface="Verdana" panose="020B0604030504040204" pitchFamily="34" charset="0"/>
              </a:rPr>
              <a:t>Evolução das técnicas utilizadas para mensurar o valor de sinistros.</a:t>
            </a:r>
          </a:p>
        </p:txBody>
      </p:sp>
    </p:spTree>
    <p:extLst>
      <p:ext uri="{BB962C8B-B14F-4D97-AF65-F5344CB8AC3E}">
        <p14:creationId xmlns:p14="http://schemas.microsoft.com/office/powerpoint/2010/main" val="23051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3814" y="311146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Preço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9409" y="1580180"/>
            <a:ext cx="8316728" cy="7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878" tIns="79439" rIns="158878" bIns="79439"/>
          <a:lstStyle/>
          <a:p>
            <a:pPr marL="595110" indent="-595110" algn="ctr" defTabSz="1588274">
              <a:lnSpc>
                <a:spcPct val="90000"/>
              </a:lnSpc>
            </a:pPr>
            <a:r>
              <a:rPr lang="pt-BR" dirty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o cálculo estatístico do preço é preciso estudar a viabilidade econômica do produto - </a:t>
            </a:r>
            <a:r>
              <a:rPr lang="pt-BR" dirty="0" err="1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Pricing</a:t>
            </a:r>
            <a:endParaRPr lang="pt-BR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850537" y="2887068"/>
            <a:ext cx="3929894" cy="1027610"/>
            <a:chOff x="188842" y="2216944"/>
            <a:chExt cx="3026634" cy="79853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89861" y="2217419"/>
              <a:ext cx="3023316" cy="7916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280000" algn="tl" rotWithShape="0">
                <a:schemeClr val="bg1">
                  <a:lumMod val="65000"/>
                  <a:alpha val="1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93"/>
            <p:cNvSpPr/>
            <p:nvPr/>
          </p:nvSpPr>
          <p:spPr>
            <a:xfrm>
              <a:off x="3148595" y="2216944"/>
              <a:ext cx="66881" cy="7920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5045"/>
              <a:endParaRPr lang="pt-BR" sz="2200">
                <a:solidFill>
                  <a:prstClr val="white"/>
                </a:solidFill>
                <a:latin typeface="Trebuchet MS" pitchFamily="34" charset="0"/>
              </a:endParaRPr>
            </a:p>
          </p:txBody>
        </p:sp>
        <p:sp>
          <p:nvSpPr>
            <p:cNvPr id="15" name="Rectangle 122"/>
            <p:cNvSpPr/>
            <p:nvPr/>
          </p:nvSpPr>
          <p:spPr>
            <a:xfrm>
              <a:off x="188842" y="2218325"/>
              <a:ext cx="936104" cy="797158"/>
            </a:xfrm>
            <a:prstGeom prst="rect">
              <a:avLst/>
            </a:prstGeom>
            <a:gradFill flip="none" rotWithShape="1">
              <a:gsLst>
                <a:gs pos="0">
                  <a:srgbClr val="8BAFC4">
                    <a:shade val="30000"/>
                    <a:satMod val="115000"/>
                  </a:srgbClr>
                </a:gs>
                <a:gs pos="50000">
                  <a:srgbClr val="8BAFC4">
                    <a:shade val="67500"/>
                    <a:satMod val="115000"/>
                  </a:srgbClr>
                </a:gs>
                <a:gs pos="100000">
                  <a:srgbClr val="8BAFC4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280000" algn="tl" rotWithShape="0">
                <a:schemeClr val="bg1">
                  <a:lumMod val="6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5045"/>
              <a:endParaRPr lang="pt-BR" sz="2200">
                <a:solidFill>
                  <a:srgbClr val="284C6B"/>
                </a:solidFill>
                <a:latin typeface="Trebuchet MS" pitchFamily="34" charset="0"/>
              </a:endParaRPr>
            </a:p>
          </p:txBody>
        </p:sp>
        <p:sp>
          <p:nvSpPr>
            <p:cNvPr id="17" name="TextBox 123"/>
            <p:cNvSpPr txBox="1"/>
            <p:nvPr/>
          </p:nvSpPr>
          <p:spPr>
            <a:xfrm>
              <a:off x="192812" y="2504975"/>
              <a:ext cx="1384528" cy="23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35045"/>
              <a:r>
                <a:rPr lang="pt-BR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Receitas</a:t>
              </a:r>
            </a:p>
          </p:txBody>
        </p:sp>
        <p:sp>
          <p:nvSpPr>
            <p:cNvPr id="19" name="Text Box 12"/>
            <p:cNvSpPr>
              <a:spLocks noChangeArrowheads="1"/>
            </p:cNvSpPr>
            <p:nvPr/>
          </p:nvSpPr>
          <p:spPr bwMode="auto">
            <a:xfrm>
              <a:off x="1196953" y="2255085"/>
              <a:ext cx="1744604" cy="719201"/>
            </a:xfrm>
            <a:prstGeom prst="roundRect">
              <a:avLst>
                <a:gd name="adj" fmla="val 9389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lIns="39329" tIns="19665" rIns="39329" bIns="19665" anchor="ctr"/>
            <a:lstStyle/>
            <a:p>
              <a:pPr marL="212821" indent="-212821" defTabSz="1135045">
                <a:lnSpc>
                  <a:spcPts val="1986"/>
                </a:lnSpc>
                <a:spcBef>
                  <a:spcPct val="30000"/>
                </a:spcBef>
                <a:buClr>
                  <a:srgbClr val="FE991D"/>
                </a:buClr>
                <a:buFont typeface="Wingdings" pitchFamily="2" charset="2"/>
                <a:buChar char="§"/>
              </a:pPr>
              <a:r>
                <a:rPr lang="pt-BR" sz="1400" dirty="0">
                  <a:solidFill>
                    <a:srgbClr val="284C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Prêmio</a:t>
              </a:r>
            </a:p>
            <a:p>
              <a:pPr marL="212821" indent="-212821" defTabSz="1135045">
                <a:lnSpc>
                  <a:spcPts val="1986"/>
                </a:lnSpc>
                <a:spcBef>
                  <a:spcPct val="30000"/>
                </a:spcBef>
                <a:buClr>
                  <a:srgbClr val="FE991D"/>
                </a:buClr>
                <a:buFont typeface="Wingdings" pitchFamily="2" charset="2"/>
                <a:buChar char="§"/>
              </a:pPr>
              <a:r>
                <a:rPr lang="pt-BR" sz="1400" dirty="0">
                  <a:solidFill>
                    <a:srgbClr val="284C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Receita Financeira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850537" y="3996630"/>
            <a:ext cx="3929894" cy="1904718"/>
            <a:chOff x="188842" y="1919840"/>
            <a:chExt cx="3026634" cy="116416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89861" y="1919840"/>
              <a:ext cx="3023316" cy="11479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280000" algn="tl" rotWithShape="0">
                <a:schemeClr val="bg1">
                  <a:lumMod val="65000"/>
                  <a:alpha val="1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93"/>
            <p:cNvSpPr/>
            <p:nvPr/>
          </p:nvSpPr>
          <p:spPr>
            <a:xfrm>
              <a:off x="3148595" y="1926624"/>
              <a:ext cx="66881" cy="11484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5045"/>
              <a:endParaRPr lang="pt-BR" sz="2200">
                <a:solidFill>
                  <a:prstClr val="white"/>
                </a:solidFill>
                <a:latin typeface="Trebuchet MS" pitchFamily="34" charset="0"/>
              </a:endParaRPr>
            </a:p>
          </p:txBody>
        </p:sp>
        <p:sp>
          <p:nvSpPr>
            <p:cNvPr id="26" name="Rectangle 122"/>
            <p:cNvSpPr/>
            <p:nvPr/>
          </p:nvSpPr>
          <p:spPr>
            <a:xfrm>
              <a:off x="188842" y="1928004"/>
              <a:ext cx="936104" cy="1156001"/>
            </a:xfrm>
            <a:prstGeom prst="rect">
              <a:avLst/>
            </a:prstGeom>
            <a:gradFill flip="none" rotWithShape="1">
              <a:gsLst>
                <a:gs pos="0">
                  <a:srgbClr val="8BAFC4">
                    <a:shade val="30000"/>
                    <a:satMod val="115000"/>
                  </a:srgbClr>
                </a:gs>
                <a:gs pos="50000">
                  <a:srgbClr val="8BAFC4">
                    <a:shade val="67500"/>
                    <a:satMod val="115000"/>
                  </a:srgbClr>
                </a:gs>
                <a:gs pos="100000">
                  <a:srgbClr val="8BAFC4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280000" algn="tl" rotWithShape="0">
                <a:schemeClr val="bg1">
                  <a:lumMod val="6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5045"/>
              <a:endParaRPr lang="pt-BR" sz="2200">
                <a:solidFill>
                  <a:srgbClr val="284C6B"/>
                </a:solidFill>
                <a:latin typeface="Trebuchet MS" pitchFamily="34" charset="0"/>
              </a:endParaRPr>
            </a:p>
          </p:txBody>
        </p:sp>
        <p:sp>
          <p:nvSpPr>
            <p:cNvPr id="27" name="TextBox 123"/>
            <p:cNvSpPr txBox="1"/>
            <p:nvPr/>
          </p:nvSpPr>
          <p:spPr>
            <a:xfrm>
              <a:off x="192812" y="2390753"/>
              <a:ext cx="1384528" cy="188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35045"/>
              <a:r>
                <a:rPr lang="pt-BR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Despesas</a:t>
              </a:r>
            </a:p>
          </p:txBody>
        </p:sp>
        <p:sp>
          <p:nvSpPr>
            <p:cNvPr id="28" name="Text Box 12"/>
            <p:cNvSpPr>
              <a:spLocks noChangeArrowheads="1"/>
            </p:cNvSpPr>
            <p:nvPr/>
          </p:nvSpPr>
          <p:spPr bwMode="auto">
            <a:xfrm>
              <a:off x="1196953" y="1940567"/>
              <a:ext cx="1951642" cy="719201"/>
            </a:xfrm>
            <a:prstGeom prst="roundRect">
              <a:avLst>
                <a:gd name="adj" fmla="val 9389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lIns="39329" tIns="19665" rIns="39329" bIns="19665" anchor="t"/>
            <a:lstStyle/>
            <a:p>
              <a:pPr marL="212821" indent="-212821" defTabSz="1135045">
                <a:lnSpc>
                  <a:spcPts val="1986"/>
                </a:lnSpc>
                <a:spcBef>
                  <a:spcPct val="30000"/>
                </a:spcBef>
                <a:buClr>
                  <a:srgbClr val="FE991D"/>
                </a:buClr>
                <a:buFont typeface="Wingdings" pitchFamily="2" charset="2"/>
                <a:buChar char="§"/>
              </a:pPr>
              <a:r>
                <a:rPr lang="pt-BR" sz="1400" dirty="0">
                  <a:solidFill>
                    <a:srgbClr val="284C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Sinistros</a:t>
              </a:r>
            </a:p>
            <a:p>
              <a:pPr marL="212821" indent="-212821" defTabSz="1135045">
                <a:lnSpc>
                  <a:spcPts val="1986"/>
                </a:lnSpc>
                <a:spcBef>
                  <a:spcPct val="30000"/>
                </a:spcBef>
                <a:buClr>
                  <a:srgbClr val="FE991D"/>
                </a:buClr>
                <a:buFont typeface="Wingdings" pitchFamily="2" charset="2"/>
                <a:buChar char="§"/>
              </a:pPr>
              <a:r>
                <a:rPr lang="pt-BR" sz="1400" dirty="0">
                  <a:solidFill>
                    <a:srgbClr val="284C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Comissão</a:t>
              </a:r>
            </a:p>
            <a:p>
              <a:pPr marL="212821" indent="-212821" defTabSz="1135045">
                <a:lnSpc>
                  <a:spcPts val="1986"/>
                </a:lnSpc>
                <a:spcBef>
                  <a:spcPct val="30000"/>
                </a:spcBef>
                <a:buClr>
                  <a:srgbClr val="FE991D"/>
                </a:buClr>
                <a:buFont typeface="Wingdings" pitchFamily="2" charset="2"/>
                <a:buChar char="§"/>
              </a:pPr>
              <a:r>
                <a:rPr lang="pt-BR" sz="1400" dirty="0">
                  <a:solidFill>
                    <a:srgbClr val="284C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Despesas </a:t>
              </a:r>
              <a:r>
                <a:rPr lang="pt-BR" sz="1400" dirty="0" smtClean="0">
                  <a:solidFill>
                    <a:srgbClr val="284C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administrativas</a:t>
              </a:r>
              <a:endParaRPr lang="pt-BR" sz="1400" dirty="0">
                <a:solidFill>
                  <a:srgbClr val="284C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2821" indent="-212821" defTabSz="1135045">
                <a:lnSpc>
                  <a:spcPts val="1986"/>
                </a:lnSpc>
                <a:spcBef>
                  <a:spcPct val="30000"/>
                </a:spcBef>
                <a:buClr>
                  <a:srgbClr val="FE991D"/>
                </a:buClr>
                <a:buFont typeface="Wingdings" pitchFamily="2" charset="2"/>
                <a:buChar char="§"/>
              </a:pPr>
              <a:r>
                <a:rPr lang="pt-BR" sz="1400" dirty="0">
                  <a:solidFill>
                    <a:srgbClr val="284C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Impostos</a:t>
              </a:r>
            </a:p>
            <a:p>
              <a:pPr marL="212821" indent="-212821" defTabSz="1135045">
                <a:lnSpc>
                  <a:spcPts val="1986"/>
                </a:lnSpc>
                <a:spcBef>
                  <a:spcPct val="30000"/>
                </a:spcBef>
                <a:buClr>
                  <a:srgbClr val="FE991D"/>
                </a:buClr>
                <a:buFont typeface="Wingdings" pitchFamily="2" charset="2"/>
                <a:buChar char="§"/>
              </a:pPr>
              <a:r>
                <a:rPr lang="pt-BR" sz="1400" dirty="0">
                  <a:solidFill>
                    <a:srgbClr val="284C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Marketing</a:t>
              </a:r>
            </a:p>
          </p:txBody>
        </p:sp>
      </p:grp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405974" y="2975005"/>
            <a:ext cx="3644355" cy="2576825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>
            <a:defPPr>
              <a:defRPr lang="pt-BR"/>
            </a:defPPr>
            <a:lvl1pPr marL="171450" indent="-171450">
              <a:lnSpc>
                <a:spcPts val="1600"/>
              </a:lnSpc>
              <a:buClr>
                <a:srgbClr val="FE991D"/>
              </a:buClr>
              <a:buFont typeface="Wingdings" pitchFamily="2" charset="2"/>
              <a:buChar char="§"/>
              <a:defRPr sz="1000">
                <a:solidFill>
                  <a:srgbClr val="284C6B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Fluxo de caixa;</a:t>
            </a:r>
          </a:p>
          <a:p>
            <a:endParaRPr lang="pt-BR" sz="1400" dirty="0"/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Cálculo do valor presente das despesas e receitas;</a:t>
            </a:r>
          </a:p>
          <a:p>
            <a:endParaRPr lang="pt-BR" sz="1400" dirty="0">
              <a:solidFill>
                <a:srgbClr val="7E8185"/>
              </a:solidFill>
              <a:latin typeface="Verdana" panose="020B0604030504040204" pitchFamily="34" charset="0"/>
            </a:endParaRPr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Análise dos resultados – ROE, margem de lucro;</a:t>
            </a:r>
          </a:p>
          <a:p>
            <a:endParaRPr lang="pt-BR" sz="1400" dirty="0">
              <a:solidFill>
                <a:srgbClr val="7E8185"/>
              </a:solidFill>
              <a:latin typeface="Verdana" panose="020B0604030504040204" pitchFamily="34" charset="0"/>
            </a:endParaRPr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Análise de sensibilidade;</a:t>
            </a:r>
          </a:p>
          <a:p>
            <a:endParaRPr lang="pt-BR" sz="1400" dirty="0">
              <a:solidFill>
                <a:srgbClr val="7E8185"/>
              </a:solidFill>
              <a:latin typeface="Verdana" panose="020B0604030504040204" pitchFamily="34" charset="0"/>
            </a:endParaRPr>
          </a:p>
          <a:p>
            <a:r>
              <a:rPr lang="pt-BR" sz="1400" dirty="0">
                <a:solidFill>
                  <a:srgbClr val="7E8185"/>
                </a:solidFill>
                <a:latin typeface="Verdana" panose="020B0604030504040204" pitchFamily="34" charset="0"/>
              </a:rPr>
              <a:t>Ajustes no preço ou inviabilidade do produto.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4244354" y="2581338"/>
            <a:ext cx="0" cy="4203735"/>
          </a:xfrm>
          <a:prstGeom prst="line">
            <a:avLst/>
          </a:prstGeom>
          <a:ln>
            <a:solidFill>
              <a:srgbClr val="747B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390978" y="6341836"/>
            <a:ext cx="2057400" cy="365125"/>
          </a:xfrm>
        </p:spPr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13814" y="311146"/>
            <a:ext cx="5327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Acompanhamento e Estudos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31799" y="1695441"/>
            <a:ext cx="683589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Acompanhamento da Carteira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Estudo da Variação do Custo Médico Hospitalar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3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 aos Órgãos Reguladores (SUSEP e ANS)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4148118"/>
            <a:ext cx="9143244" cy="2718591"/>
          </a:xfrm>
          <a:prstGeom prst="rect">
            <a:avLst/>
          </a:prstGeom>
        </p:spPr>
      </p:pic>
      <p:sp>
        <p:nvSpPr>
          <p:cNvPr id="17" name="Rectangle 5"/>
          <p:cNvSpPr>
            <a:spLocks/>
          </p:cNvSpPr>
          <p:nvPr/>
        </p:nvSpPr>
        <p:spPr bwMode="auto">
          <a:xfrm>
            <a:off x="747047" y="1524247"/>
            <a:ext cx="664435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Clr>
                <a:srgbClr val="00BACF"/>
              </a:buClr>
              <a:buSzPct val="200000"/>
              <a:buChar char="•"/>
              <a:defRPr>
                <a:solidFill>
                  <a:srgbClr val="255C8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ACF"/>
              </a:buClr>
              <a:buFont typeface="Wingdings" panose="05000000000000000000" pitchFamily="2" charset="2"/>
              <a:buChar char="§"/>
              <a:defRPr sz="1600">
                <a:solidFill>
                  <a:srgbClr val="255C8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255C8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sz="4400" b="1" dirty="0" smtClean="0">
                <a:solidFill>
                  <a:srgbClr val="042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elefonica Text" pitchFamily="2" charset="0"/>
              </a:rPr>
              <a:t>A SulAmérica</a:t>
            </a:r>
            <a:endParaRPr lang="en-US" sz="4400" b="1" dirty="0">
              <a:solidFill>
                <a:srgbClr val="0425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elefonica Text" pitchFamily="2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2" y="5662535"/>
            <a:ext cx="2013909" cy="5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456974" y="6541635"/>
            <a:ext cx="3963080" cy="269875"/>
          </a:xfrm>
          <a:prstGeom prst="rect">
            <a:avLst/>
          </a:prstGeom>
        </p:spPr>
        <p:txBody>
          <a:bodyPr lIns="65306" tIns="32653" rIns="65306" bIns="32653"/>
          <a:lstStyle/>
          <a:p>
            <a:r>
              <a:rPr lang="en-US" altLang="pt-BR"/>
              <a:t>Ciências Atuariais</a:t>
            </a: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087054" y="6541634"/>
            <a:ext cx="1905000" cy="252866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9E36CFA1-B21C-4F03-B7F1-B86697F1A597}" type="slidenum">
              <a:rPr lang="en-US" altLang="pt-BR"/>
              <a:pPr/>
              <a:t>38</a:t>
            </a:fld>
            <a:endParaRPr lang="en-US" altLang="pt-BR"/>
          </a:p>
        </p:txBody>
      </p:sp>
      <p:pic>
        <p:nvPicPr>
          <p:cNvPr id="6349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11"/>
            <a:ext cx="9144000" cy="70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456974" y="6541635"/>
            <a:ext cx="3963080" cy="269875"/>
          </a:xfrm>
          <a:prstGeom prst="rect">
            <a:avLst/>
          </a:prstGeom>
        </p:spPr>
        <p:txBody>
          <a:bodyPr lIns="65306" tIns="32653" rIns="65306" bIns="32653"/>
          <a:lstStyle/>
          <a:p>
            <a:r>
              <a:rPr lang="en-US" altLang="pt-BR"/>
              <a:t>Ciências Atuariais</a:t>
            </a:r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087054" y="6541634"/>
            <a:ext cx="1905000" cy="252866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5EB98BA8-FAA0-4137-B81E-531BF2450E2F}" type="slidenum">
              <a:rPr lang="en-US" altLang="pt-BR"/>
              <a:pPr/>
              <a:t>39</a:t>
            </a:fld>
            <a:endParaRPr lang="en-US" altLang="pt-BR"/>
          </a:p>
        </p:txBody>
      </p:sp>
      <p:pic>
        <p:nvPicPr>
          <p:cNvPr id="6451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840"/>
            <a:ext cx="9144000" cy="70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188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Atuário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0998" y="4207940"/>
            <a:ext cx="8239021" cy="16059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Atuário é o profissional preparado para mensurar e administrar riscos</a:t>
            </a: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</a:t>
            </a: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basta habilidade em tratar números. Tem que saber interpretá-los e ainda passar as conclusões aos </a:t>
            </a: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demais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380998" y="1282533"/>
            <a:ext cx="8426896" cy="2458193"/>
          </a:xfrm>
          <a:prstGeom prst="roundRect">
            <a:avLst/>
          </a:prstGeom>
          <a:solidFill>
            <a:srgbClr val="FC5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buSzPct val="65000"/>
              <a:buFont typeface="Wingdings" pitchFamily="2" charset="2"/>
              <a:buNone/>
            </a:pPr>
            <a:r>
              <a:rPr lang="pt-BR" altLang="pt-BR" sz="2000" b="1" dirty="0" smtClean="0">
                <a:solidFill>
                  <a:schemeClr val="bg1"/>
                </a:solidFill>
              </a:rPr>
              <a:t>“</a:t>
            </a:r>
            <a:r>
              <a:rPr lang="pt-BR" altLang="pt-BR" sz="2000" b="1" dirty="0">
                <a:solidFill>
                  <a:schemeClr val="bg1"/>
                </a:solidFill>
              </a:rPr>
              <a:t>Entende-se por Atuário o técnico especializado em matemática superior que atua, de modo geral, no mercado econômico-financeiro, promovendo pesquisas e estabelecendo planos e políticas de investimentos e amortizações, e em seguro privado e social, calculando probabilidades de eventos, avaliando riscos e fixando prêmios, indenizações benefícios e reservas matemáticas”</a:t>
            </a:r>
          </a:p>
          <a:p>
            <a:pPr>
              <a:lnSpc>
                <a:spcPct val="90000"/>
              </a:lnSpc>
              <a:buSzPct val="65000"/>
              <a:buFont typeface="Wingdings" pitchFamily="2" charset="2"/>
              <a:buNone/>
            </a:pPr>
            <a:r>
              <a:rPr lang="pt-BR" altLang="pt-BR" sz="2000" b="1" dirty="0">
                <a:solidFill>
                  <a:schemeClr val="bg1"/>
                </a:solidFill>
              </a:rPr>
              <a:t>	     	   	   </a:t>
            </a:r>
            <a:r>
              <a:rPr lang="pt-BR" altLang="pt-BR" b="1" dirty="0">
                <a:solidFill>
                  <a:schemeClr val="bg1"/>
                </a:solidFill>
              </a:rPr>
              <a:t>Art. 1 do Decreto-Lei de Regulamentação da profissão</a:t>
            </a:r>
            <a:endParaRPr lang="pt-BR" altLang="pt-BR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087054" y="6541634"/>
            <a:ext cx="1905000" cy="252866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5EB98BA8-FAA0-4137-B81E-531BF2450E2F}" type="slidenum">
              <a:rPr lang="en-US" altLang="pt-BR"/>
              <a:pPr/>
              <a:t>40</a:t>
            </a:fld>
            <a:endParaRPr lang="en-US" altLang="pt-BR"/>
          </a:p>
        </p:txBody>
      </p:sp>
      <p:pic>
        <p:nvPicPr>
          <p:cNvPr id="1026" name="Picture 2" descr="U:\Temporario-Lixo\Adriana\20141111_113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6"/>
            <a:ext cx="9144000" cy="68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070747" y="6373505"/>
            <a:ext cx="3616656" cy="327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Atuarial – Dezembro 2014</a:t>
            </a:r>
            <a:endParaRPr lang="pt-BR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714500" y="1358574"/>
            <a:ext cx="0" cy="309144"/>
          </a:xfrm>
          <a:prstGeom prst="line">
            <a:avLst/>
          </a:prstGeom>
          <a:ln w="19050">
            <a:solidFill>
              <a:srgbClr val="242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767750" y="1667718"/>
            <a:ext cx="5688000" cy="22176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313814" y="311146"/>
            <a:ext cx="3114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ORGANOGRAMA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3438525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332864" y="810454"/>
            <a:ext cx="995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DIATU</a:t>
            </a:r>
            <a:endParaRPr lang="pt-BR" sz="20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Retângulo de cantos arredondados 45"/>
          <p:cNvSpPr>
            <a:spLocks noChangeAspect="1"/>
          </p:cNvSpPr>
          <p:nvPr/>
        </p:nvSpPr>
        <p:spPr>
          <a:xfrm>
            <a:off x="1224295" y="1988494"/>
            <a:ext cx="1094945" cy="615522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Superintendente Atuarial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783643" y="1659749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de cantos arredondados 48"/>
          <p:cNvSpPr>
            <a:spLocks noChangeAspect="1"/>
          </p:cNvSpPr>
          <p:nvPr/>
        </p:nvSpPr>
        <p:spPr>
          <a:xfrm>
            <a:off x="4216455" y="841113"/>
            <a:ext cx="996090" cy="517461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Diretor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0" name="Conector reto 59"/>
          <p:cNvCxnSpPr/>
          <p:nvPr/>
        </p:nvCxnSpPr>
        <p:spPr>
          <a:xfrm flipV="1">
            <a:off x="7442125" y="1664494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 de cantos arredondados 79"/>
          <p:cNvSpPr>
            <a:spLocks noChangeAspect="1"/>
          </p:cNvSpPr>
          <p:nvPr/>
        </p:nvSpPr>
        <p:spPr>
          <a:xfrm>
            <a:off x="6859027" y="1949134"/>
            <a:ext cx="1094945" cy="615522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Superintendente  Riscos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Retângulo de cantos arredondados 80"/>
          <p:cNvSpPr>
            <a:spLocks noChangeAspect="1"/>
          </p:cNvSpPr>
          <p:nvPr/>
        </p:nvSpPr>
        <p:spPr>
          <a:xfrm>
            <a:off x="1741579" y="4503394"/>
            <a:ext cx="1094945" cy="615522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Supervisora de Ramos Elementares e Judicial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Retângulo de cantos arredondados 81"/>
          <p:cNvSpPr>
            <a:spLocks noChangeAspect="1"/>
          </p:cNvSpPr>
          <p:nvPr/>
        </p:nvSpPr>
        <p:spPr>
          <a:xfrm>
            <a:off x="3000493" y="4503394"/>
            <a:ext cx="1094945" cy="615522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Supervisora de Saúde, Vida e Previdência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Retângulo de cantos arredondados 82"/>
          <p:cNvSpPr>
            <a:spLocks noChangeAspect="1"/>
          </p:cNvSpPr>
          <p:nvPr/>
        </p:nvSpPr>
        <p:spPr>
          <a:xfrm>
            <a:off x="279942" y="3259773"/>
            <a:ext cx="1094945" cy="615522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Gerente                       Produtos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tângulo de cantos arredondados 83"/>
          <p:cNvSpPr>
            <a:spLocks noChangeAspect="1"/>
          </p:cNvSpPr>
          <p:nvPr/>
        </p:nvSpPr>
        <p:spPr>
          <a:xfrm>
            <a:off x="2301567" y="3259773"/>
            <a:ext cx="1094945" cy="615522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Gerente          Reservas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Retângulo de cantos arredondados 85"/>
          <p:cNvSpPr>
            <a:spLocks noChangeAspect="1"/>
          </p:cNvSpPr>
          <p:nvPr/>
        </p:nvSpPr>
        <p:spPr>
          <a:xfrm>
            <a:off x="5916447" y="3236023"/>
            <a:ext cx="1094945" cy="615522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Supervisora de                       Modelagem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Retângulo de cantos arredondados 86"/>
          <p:cNvSpPr>
            <a:spLocks noChangeAspect="1"/>
          </p:cNvSpPr>
          <p:nvPr/>
        </p:nvSpPr>
        <p:spPr>
          <a:xfrm>
            <a:off x="7714747" y="3236023"/>
            <a:ext cx="1094945" cy="615522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Gerente                       Identificação e Reporte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8" name="Conector reto 87"/>
          <p:cNvCxnSpPr/>
          <p:nvPr/>
        </p:nvCxnSpPr>
        <p:spPr>
          <a:xfrm flipV="1">
            <a:off x="1791500" y="2604016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817768" y="2927405"/>
            <a:ext cx="1908000" cy="22176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 flipV="1">
            <a:off x="832858" y="2928016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 flipV="1">
            <a:off x="2743033" y="2939280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4997431" y="2892100"/>
            <a:ext cx="3380138" cy="22176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V="1">
            <a:off x="6463920" y="2914276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flipV="1">
            <a:off x="8363820" y="2898719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 flipV="1">
            <a:off x="7406500" y="2564656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 flipV="1">
            <a:off x="2912134" y="3847791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2300927" y="4171180"/>
            <a:ext cx="1260000" cy="22176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 flipV="1">
            <a:off x="2316017" y="4159916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flipV="1">
            <a:off x="3554742" y="4171180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tângulo de cantos arredondados 105"/>
          <p:cNvSpPr>
            <a:spLocks noChangeAspect="1"/>
          </p:cNvSpPr>
          <p:nvPr/>
        </p:nvSpPr>
        <p:spPr>
          <a:xfrm>
            <a:off x="268065" y="4211385"/>
            <a:ext cx="1173736" cy="720000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Especialista</a:t>
            </a:r>
          </a:p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Analista </a:t>
            </a:r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Sênior</a:t>
            </a:r>
          </a:p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Analista Pleno</a:t>
            </a:r>
            <a:endParaRPr lang="pt-BR" sz="800" b="1" i="1" dirty="0" smtClean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Analistas Junior</a:t>
            </a:r>
          </a:p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Estagiário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7" name="Conector reto 106"/>
          <p:cNvCxnSpPr/>
          <p:nvPr/>
        </p:nvCxnSpPr>
        <p:spPr>
          <a:xfrm flipV="1">
            <a:off x="815538" y="3869356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tângulo de cantos arredondados 107"/>
          <p:cNvSpPr>
            <a:spLocks noChangeAspect="1"/>
          </p:cNvSpPr>
          <p:nvPr/>
        </p:nvSpPr>
        <p:spPr>
          <a:xfrm>
            <a:off x="1676462" y="5452110"/>
            <a:ext cx="1191806" cy="720000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Analista  Sênior</a:t>
            </a:r>
          </a:p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Analista Pleno</a:t>
            </a:r>
          </a:p>
          <a:p>
            <a:pPr algn="ctr"/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Analista Junior</a:t>
            </a:r>
            <a:endParaRPr lang="pt-BR" sz="800" b="1" i="1" dirty="0" smtClean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Estagiário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9" name="Conector reto 108"/>
          <p:cNvCxnSpPr/>
          <p:nvPr/>
        </p:nvCxnSpPr>
        <p:spPr>
          <a:xfrm flipV="1">
            <a:off x="3557982" y="5118916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de cantos arredondados 40"/>
          <p:cNvSpPr>
            <a:spLocks noChangeAspect="1"/>
          </p:cNvSpPr>
          <p:nvPr/>
        </p:nvSpPr>
        <p:spPr>
          <a:xfrm>
            <a:off x="3004522" y="5457831"/>
            <a:ext cx="1199337" cy="720000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Analista  Pleno</a:t>
            </a:r>
          </a:p>
          <a:p>
            <a:pPr algn="ctr"/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Analista  </a:t>
            </a:r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Junior</a:t>
            </a:r>
          </a:p>
          <a:p>
            <a:pPr algn="ctr"/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Estagiário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2333170" y="5128112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>
            <a:spLocks noChangeAspect="1"/>
          </p:cNvSpPr>
          <p:nvPr/>
        </p:nvSpPr>
        <p:spPr>
          <a:xfrm>
            <a:off x="5887922" y="4156214"/>
            <a:ext cx="1042421" cy="878923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Analista Sênior</a:t>
            </a:r>
          </a:p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Estagiários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Retângulo de cantos arredondados 49"/>
          <p:cNvSpPr>
            <a:spLocks noChangeAspect="1"/>
          </p:cNvSpPr>
          <p:nvPr/>
        </p:nvSpPr>
        <p:spPr>
          <a:xfrm>
            <a:off x="7735921" y="4191223"/>
            <a:ext cx="1073771" cy="843914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Especialista</a:t>
            </a:r>
          </a:p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Analistas Pleno</a:t>
            </a:r>
          </a:p>
          <a:p>
            <a:pPr algn="ctr"/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Estagiário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6467219" y="3847180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8354000" y="3847180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de cantos arredondados 52"/>
          <p:cNvSpPr>
            <a:spLocks noChangeAspect="1"/>
          </p:cNvSpPr>
          <p:nvPr/>
        </p:nvSpPr>
        <p:spPr>
          <a:xfrm>
            <a:off x="4461833" y="3210844"/>
            <a:ext cx="1094945" cy="615522"/>
          </a:xfrm>
          <a:prstGeom prst="roundRect">
            <a:avLst>
              <a:gd name="adj" fmla="val 10545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/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Analista Sênior</a:t>
            </a:r>
            <a:endParaRPr lang="pt-BR" sz="800" b="1" i="1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800" b="1" i="1" dirty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Analista </a:t>
            </a:r>
            <a:r>
              <a:rPr lang="pt-BR" sz="800" b="1" i="1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Junior</a:t>
            </a:r>
            <a:endParaRPr lang="pt-BR" sz="800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5009306" y="2889097"/>
            <a:ext cx="0" cy="324000"/>
          </a:xfrm>
          <a:prstGeom prst="line">
            <a:avLst/>
          </a:prstGeom>
          <a:ln w="19050">
            <a:solidFill>
              <a:srgbClr val="0A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4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106" grpId="0" animBg="1"/>
      <p:bldP spid="108" grpId="0" animBg="1"/>
      <p:bldP spid="41" grpId="0" animBg="1"/>
      <p:bldP spid="47" grpId="0" animBg="1"/>
      <p:bldP spid="50" grpId="0" animBg="1"/>
      <p:bldP spid="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4148118"/>
            <a:ext cx="9143244" cy="2718591"/>
          </a:xfrm>
          <a:prstGeom prst="rect">
            <a:avLst/>
          </a:prstGeom>
        </p:spPr>
      </p:pic>
      <p:sp>
        <p:nvSpPr>
          <p:cNvPr id="17" name="Rectangle 5"/>
          <p:cNvSpPr>
            <a:spLocks/>
          </p:cNvSpPr>
          <p:nvPr/>
        </p:nvSpPr>
        <p:spPr bwMode="auto">
          <a:xfrm>
            <a:off x="747047" y="1524247"/>
            <a:ext cx="664435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Clr>
                <a:srgbClr val="00BACF"/>
              </a:buClr>
              <a:buSzPct val="200000"/>
              <a:buChar char="•"/>
              <a:defRPr>
                <a:solidFill>
                  <a:srgbClr val="255C8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ACF"/>
              </a:buClr>
              <a:buFont typeface="Wingdings" panose="05000000000000000000" pitchFamily="2" charset="2"/>
              <a:buChar char="§"/>
              <a:defRPr sz="1600">
                <a:solidFill>
                  <a:srgbClr val="255C8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255C8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sz="4400" b="1" dirty="0" smtClean="0">
                <a:solidFill>
                  <a:srgbClr val="042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elefonica Text" pitchFamily="2" charset="0"/>
              </a:rPr>
              <a:t>Oportunidades</a:t>
            </a:r>
            <a:endParaRPr lang="en-US" sz="4400" b="1" dirty="0">
              <a:solidFill>
                <a:srgbClr val="0425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elefonica Text" pitchFamily="2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2" y="5662535"/>
            <a:ext cx="2013909" cy="5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Oportunidades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1799" y="1695441"/>
            <a:ext cx="823902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Abertura do mercado Ressegurador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Auditoria Atuarial</a:t>
            </a:r>
          </a:p>
          <a:p>
            <a:pPr marL="285750" indent="-285750">
              <a:lnSpc>
                <a:spcPct val="20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 das exigências dos órgãos reguladores</a:t>
            </a:r>
          </a:p>
        </p:txBody>
      </p:sp>
    </p:spTree>
    <p:extLst>
      <p:ext uri="{BB962C8B-B14F-4D97-AF65-F5344CB8AC3E}">
        <p14:creationId xmlns:p14="http://schemas.microsoft.com/office/powerpoint/2010/main" val="24024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2378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PERGUNTAS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2.bp.blogspot.com/-PecnqMNV_Vo/TZ4TwoJYlRI/AAAAAAAAADU/wRqNhvrdVjA/s1600/interrogaca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45155"/>
            <a:ext cx="7947438" cy="56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4148118"/>
            <a:ext cx="9143244" cy="2718591"/>
          </a:xfrm>
          <a:prstGeom prst="rect">
            <a:avLst/>
          </a:prstGeom>
        </p:spPr>
      </p:pic>
      <p:sp>
        <p:nvSpPr>
          <p:cNvPr id="17" name="Rectangle 5"/>
          <p:cNvSpPr>
            <a:spLocks/>
          </p:cNvSpPr>
          <p:nvPr/>
        </p:nvSpPr>
        <p:spPr bwMode="auto">
          <a:xfrm>
            <a:off x="747047" y="1524247"/>
            <a:ext cx="664435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Clr>
                <a:srgbClr val="00BACF"/>
              </a:buClr>
              <a:buSzPct val="200000"/>
              <a:buChar char="•"/>
              <a:defRPr>
                <a:solidFill>
                  <a:srgbClr val="255C8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ACF"/>
              </a:buClr>
              <a:buFont typeface="Wingdings" panose="05000000000000000000" pitchFamily="2" charset="2"/>
              <a:buChar char="§"/>
              <a:defRPr sz="1600">
                <a:solidFill>
                  <a:srgbClr val="255C8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255C8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sz="4400" b="1" dirty="0" smtClean="0">
                <a:solidFill>
                  <a:srgbClr val="042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elefonica Text" pitchFamily="2" charset="0"/>
              </a:rPr>
              <a:t>Obrigada!</a:t>
            </a:r>
            <a:endParaRPr lang="en-US" sz="4400" b="1" dirty="0">
              <a:solidFill>
                <a:srgbClr val="0425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elefonica Text" pitchFamily="2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2" y="5662535"/>
            <a:ext cx="2013909" cy="5621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5910" y="2535029"/>
            <a:ext cx="823902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rgbClr val="F75A24"/>
              </a:buClr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Adriana Reis</a:t>
            </a:r>
          </a:p>
          <a:p>
            <a:pPr algn="r">
              <a:buClr>
                <a:srgbClr val="F75A24"/>
              </a:buClr>
            </a:pPr>
            <a:r>
              <a:rPr lang="pt-BR" sz="1600" dirty="0" err="1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pt-BR" sz="1600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1600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adriana.reis@sulamerica.com.br</a:t>
            </a:r>
            <a:endParaRPr lang="pt-BR" sz="1600" dirty="0" smtClean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buClr>
                <a:srgbClr val="F75A24"/>
              </a:buClr>
            </a:pPr>
            <a:endParaRPr lang="pt-BR" sz="1600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buClr>
                <a:srgbClr val="F75A24"/>
              </a:buClr>
            </a:pPr>
            <a:r>
              <a:rPr lang="pt-BR" dirty="0" err="1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Manuelle</a:t>
            </a: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Garcez</a:t>
            </a:r>
          </a:p>
          <a:p>
            <a:pPr algn="r">
              <a:buClr>
                <a:srgbClr val="F75A24"/>
              </a:buClr>
            </a:pPr>
            <a:r>
              <a:rPr lang="pt-BR" sz="1600" dirty="0" err="1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pt-BR" sz="1600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1600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manuelle.garcez@sulamerica.com.br</a:t>
            </a:r>
            <a:endParaRPr lang="pt-BR" sz="1600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4148118"/>
            <a:ext cx="9143244" cy="2718591"/>
          </a:xfrm>
          <a:prstGeom prst="rect">
            <a:avLst/>
          </a:prstGeom>
        </p:spPr>
      </p:pic>
      <p:sp>
        <p:nvSpPr>
          <p:cNvPr id="17" name="Rectangle 5"/>
          <p:cNvSpPr>
            <a:spLocks/>
          </p:cNvSpPr>
          <p:nvPr/>
        </p:nvSpPr>
        <p:spPr bwMode="auto">
          <a:xfrm>
            <a:off x="747047" y="1524247"/>
            <a:ext cx="664435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Clr>
                <a:srgbClr val="00BACF"/>
              </a:buClr>
              <a:buSzPct val="200000"/>
              <a:buChar char="•"/>
              <a:defRPr>
                <a:solidFill>
                  <a:srgbClr val="255C8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ACF"/>
              </a:buClr>
              <a:buFont typeface="Wingdings" panose="05000000000000000000" pitchFamily="2" charset="2"/>
              <a:buChar char="§"/>
              <a:defRPr sz="1600">
                <a:solidFill>
                  <a:srgbClr val="255C8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255C8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5C8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sz="4400" b="1" dirty="0" smtClean="0">
                <a:solidFill>
                  <a:srgbClr val="0425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elefonica Text" pitchFamily="2" charset="0"/>
              </a:rPr>
              <a:t>Mercado de Trabalho</a:t>
            </a:r>
            <a:endParaRPr lang="en-US" sz="4400" b="1" dirty="0">
              <a:solidFill>
                <a:srgbClr val="0425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elefonica Text" pitchFamily="2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2" y="5662535"/>
            <a:ext cx="2013909" cy="5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88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trabalho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30200" y="1051902"/>
            <a:ext cx="834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75A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atuário pode trabalhar em diversos tipos de empresa</a:t>
            </a:r>
            <a:endParaRPr lang="pt-BR" b="1" dirty="0">
              <a:solidFill>
                <a:srgbClr val="F75A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1799" y="1695441"/>
            <a:ext cx="8239021" cy="3739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Seguradoras (Auto, Saúde, Vida, Previdência, Capitalização, Ramos elementares)</a:t>
            </a: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Operadoras de Saúde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Resseguradas e Corretoras</a:t>
            </a: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Fundos de Pensão</a:t>
            </a: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Consultorias / Auditorias</a:t>
            </a: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Bancos de Investimentos</a:t>
            </a: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rgão Públicos</a:t>
            </a:r>
          </a:p>
          <a:p>
            <a:pPr marL="285750" indent="-285750">
              <a:lnSpc>
                <a:spcPct val="150000"/>
              </a:lnSpc>
              <a:buClr>
                <a:srgbClr val="F75A24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Outras empresas </a:t>
            </a:r>
            <a:endParaRPr lang="pt-BR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88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trabalho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Arredondar Retângulo em um Canto Diagonal 20"/>
          <p:cNvSpPr/>
          <p:nvPr/>
        </p:nvSpPr>
        <p:spPr>
          <a:xfrm flipH="1">
            <a:off x="630295" y="1272953"/>
            <a:ext cx="2350800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Seguradoras</a:t>
            </a:r>
          </a:p>
        </p:txBody>
      </p:sp>
      <p:pic>
        <p:nvPicPr>
          <p:cNvPr id="1026" name="Picture 2" descr="http://www.jornalgrandebahia.com.br/wp-content/uploads/2013/01/Brades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4" y="3358167"/>
            <a:ext cx="2142713" cy="14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entralseg.com.br/images/logo/portosegu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75" y="3153547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p32azAq8kCOTzd53_U_MNaQDeDrdT9qS_6AzVRT24781ymurHwjwqRQ5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75" y="3260422"/>
            <a:ext cx="1910021" cy="11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upbpjg1EpHGaUD108EM4v2TODh2IskGC7LT_ctx36S0DcrXrM0rMu8Kk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65" y="5131600"/>
            <a:ext cx="1403283" cy="12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2cvclubdoporto.pt/wp-content/uploads/2009/08/general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62" y="4886932"/>
            <a:ext cx="135302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eguroemcuritiba.com.br/wp-content/uploads/2014/02/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78" y="1688785"/>
            <a:ext cx="3959842" cy="10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88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trabalho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Arredondar Retângulo em um Canto Diagonal 20"/>
          <p:cNvSpPr/>
          <p:nvPr/>
        </p:nvSpPr>
        <p:spPr>
          <a:xfrm flipH="1">
            <a:off x="630295" y="1272953"/>
            <a:ext cx="2350800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Operadoras de Saúde</a:t>
            </a:r>
            <a:endParaRPr lang="pt-BR" b="1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http://www.ansef.org.br/eficiente/repositorio/coveniosansef/unimed_fapes/9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1" y="2949668"/>
            <a:ext cx="2221074" cy="12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PEBUQDxQQFBQQFhUQFhYQDRQQFBEUFBYXFhQVFRYYHCgiGBolHRcXITEhJSkrLjIuFx8zODMtNygtLisBCgoKDg0OGxAQGywkICYtLzQsNCwsLSwsLDQuLCwsNDQsLCwsLCwsLCwtNDQsLCwsLCwsLCwsLCwsLCwsLCwsLP/AABEIAKABOgMBEQACEQEDEQH/xAAcAAEAAwEBAQEBAAAAAAAAAAAAAQYHBQQIAwL/xABKEAABBAEABQgECA0CBgMAAAABAAIDEQQFBhIhMQcTQVFhcYGhIjJykRRCUoKSsbPBFyMzNFNic4OTorLCw1ThFWPR0tPwFkOU/8QAGgEBAAMBAQEAAAAAAAAAAAAAAAMEBQIBBv/EADYRAAIBAwEFBAoDAAEFAAAAAAABAgMEERIFITFRYRNBcYEiMjNCkaGxwdHwFBXhQwZSU2KS/9oADAMBAAIRAxEAPwDREAQBAKQCkApATSAUgFIAgCAIAgCAIBSAUgFIBSAUgFICaQCkApAKQCkApAKQCkBNIBSAUgFICaQCkApAKQCkBNIBSA/NAKQEoAgCAIAgCAIBSAUgFIBSAmkApAEAQCkApAKQCkBNIBSAUgJpAKQCkApATSAUgFIBSAUgJpAKQDZQE7KAbKAbKAUgPxpATSAUgFIBSAUgFICaQCkApAKQCkApAKQE0gFIBSAmkApAKQE0gFIBSAUgFICaQCkApATsoBsoCaQCkApATsoBsoBsoCdlANlATsoBsoDzUgJpAKQCkApATSAUgFIBSAUgFICaQCkApATSAUgFIBSAmkApAKQCkBNID8Z8lkfrva32nAH3LuFKc/VTZFUr0qXryS8Wc+fWKBnS53ssP91KzGwrPux5/gpT2tbR4NvwX5weYazB35PHyH9zb+q127HT600jmO1FL1Kcn5fjJ/Q05OeGFP4u2frauHbU1/yL98yRXlV/8T/fIHT8o9bCy/mND15/Gh3VESfyprjTl9SP/lkTfy0eVD2y4rgB7rXn8SfutPwZ6ryHvJrxR7sLWDFmoRzxEngC/YcfmuoqKVCpHjFk0K9OXCSOnsqIlJpAKQE7KAbKAmkA2UBOygGygJ2UB46QE0gFIBSAUgFICaQCkApATSAUgKVrJr6zHeYcZole3c57nVG1w4gVvdXeB3q9QsnNapPBSrXig9Md7K/+EbK+Ri/wpP8AyKz/AAKXN/vkV/51TkifwkZXyMX+HJ/5E/gUub+X4PP51Tkv3zLDqVrZNnTvimbC0NjMg5trwbDmjfbju3lVrq2hSinHPEs21zOrJqWC5ucBx/3WRXu6VDdJ73wS3t+SNGFOU+B/Bcehp8VRnfXb9nQeOrx8v9JlRp+9P4H8mUjiFVnta6pe0pY+K+e8kVtTl6sj+mzjpseamo7doS9dOPzX5+RzKzmuDyfq2jwWvSrU6q1U2muhVlGUXhoPcGi3EADiSaA8VKk28IjlJRWZPCOLm6xsZuiBeev1W+/iVfpbPnLfPd9TJuNsUobqa1fJfv7k8bPheVvBLGHquNvh8Yqdq1t+r+P+FRO/u+/TH/5X5f0PZi6ssG+RznnpA9Af9fNQ1Noze6Cx8y1R2NSjvqNt/Bfn5nUx9HRR+pGwduyCfed6pzr1J+tJmlTtaNP1IpeW/wCJ6qUROKQE0gJpAeLM0PBP+Whhf2uiaT9KrCkjVnH1WziVOEuKR+eiNBRYe18HD2tfXoGVz2Nq97Q4nZu9/cF7UrSqeseU6UYeqdKlESCkBOygJpAKQE7KAbKAnZQE7KA8FICaQCkApAKQEgIBSAUgCAmkBV9f9PfBMfm4zU09tbXFjPjv7D0DtN9Ct2lDtJ5fBFW6rdnDC4syBbRjhAEBdOSj88k/YO+0jVG/9mvH7F2x9o/A1QNpYdOjCm24re+L735/qXca8puXEmlKck0gP4fAD/ss642Xb1t+MPmt3+E9O4qQ78+Jy/h8Yk2GyNJHSOF9V8CexZFxsS+s121NNrnHivFccfFczqntazrT7JyWevDyfDPzPJpbAdMQecPsu3tHaAOlaOyv+puyWivDP/tHj5rv8seDKG09iOvLXTnjo+Hly88+KPfovQ0UYDhUjvlO6D2N6PrW9LaLuY5g/R6fcrW+zKVu8tZlzf2X74nVpQF8mkApATSAUgJpATSAUgJpATSA4Wumm3YGLz0YYXl7I2iQEtJNk8CD6rXKe2pKrPSyC4q9nDUihfhPyv0WL9CT/vWh/X0+b/fIo/z6nJFp1C1pn0jJKJWQtZE1puNrwS5xNes47qa5Vbq3hSSw3vLVtXlVbyuBc6VItk0gFICaQCkBz6QEgIBSAUgFICaQCkApAKQH8ZEzYmOkedlrAXuJ6ABZK9SbeEeNpLLMM1h0s7NyHzusBxpjT8Rg9Vv3ntJW/RpKnBRRhVqrqTcjnNBJoAkncABZJPABSkZZtbdBfAcfEYa5yTnpJT+seapvc0bveelVbet2s5vu3Y+ZauKXZwiu/fn5FYVoql15J/zyT9g77SNUdoezXj9i7Ye0fgatSyDVJpAebSGfHjs25XADoHEuPU0dKkp0pVHiKIq1aFGOqbKjnackyjsMBax24Mbvc/2iOPcN3etihaworVLe+fcj5u7v6tw9ENyfcuL8fxw8Tq6K1bqn5G/qYDuHtEce4ear3F+/VpfH8Fyz2QvWr/D8/jh4nclxGkUN3VQ3e5fNXezKNduXCXNd/iu/6n0dOvKC09xysqOSE7Qsdo4eP+6yOwr2cs8Oq4fvidVJqa3H9Y2sLR6M/o/rAW3xHELYt75T3T3Moyrxg/SO1FIHgOYQ5p3gtIIPcQtBPJLGSksp5R/dIek0gFICaQE0gK9rdrXHo5rQWmSWSy2MO2dw+M49Db3dvvqxb28qr5Igr3EaS38SlwcqU4fb4ICzqYXtdXtEkeSuvZ8Mbm8lJX8s70sGkaF0pHmQNnhJ2X9BFOa4bnNcOsFZtSm6ctLNGnUU46kUbljyqbjw9bnyn5oDW/1O9yvbPjvlIpX8tyRmS1DNNa5H8TZxZZSN8suyO1sbRXm5yydoSzNLkjVsY4g31L7SoF0UgJpATSAUgOdSAAICaQCkApATSAUgFICaQGdcqOnuGFGep81HxYz6nH5q0rGj/wAj8jOva3/GvMzlaZnF15MtA8/McqQfi8c+jfB0vEfRG/vLVRvq2mOhcX9C7ZUdUtb7j38r/HF/ff41Hs73vL7ne0Pd8/sZ2tIzy7ck355J+wd9pGqO0PZrxLth7R+Bq9LINUrusmtceJcbKkm+Tfox9ryP6ePcrdvaSq73uX7wKdzeRpblvl+8SoYUU+kZrJL3fGc7cyMdXYOoBablTt4cvqzF0VrqpzfyX7yNB0PoZmK30fSeeLyN57B1DsWTXuZ1Xv4cjatbKnbrdvfP94I6VKuXBSAki0ayDiaV1cZMCYzzbu62nw6PD3KnKzhnMd30K1xbqrHCeGVU4WZgOLmh4bxJj/GRu9odHeQE0zpmF2V1aPKzjpvX74o6uj9dxwnj+dEb/lJ+9dxr80XKO1//ACR81+P9O7j6yYr+EzG9klx/1BSqrB95ehf28vfS8d31P2fpvGAszweErXeQK97SPM7d5br318UeVunee9HCjdKeHOPBjhb3uO89wC57TPqrP0IledpuoR1dXuj8fwdDR2I6MOdLI6R76Lj6rG1waxvxQL7z0ruKa4lijTlHLlLLfw8lyMj5UWuGkXbXAxxlns7NbvnbS27HHZbuZnXue138ipK4VDX+SOBzcF7nXsyTOcztAa1pI8WkeCyL9p1EuhrWKap+ZUuVbK29IbAP5GJjO4uuQ+TwrdjHFLPNlS9lmpjkimq4VDeNQMTmtG446XsMp/eOLx5ELCupaqsjbto6aUSwquThATSAICUBzqQCkBNIBSAUgCAlAKQHP1g0q3Cx3zvo7IprbrbedzW+/wAgSpKVN1JqKI6tRU4uTMIysh0r3SSHafI4vcT0kmyt+MVFYRhSk5PLP6wcR88rIYhb5HBjR2npPUBxJ6gkpKMXJnsIuUlFG9aG0YzEgZBHwjFXW9zjvc49pNlfP1KjqScmbtOChFRRQ+WDji/vv8S0NncJeX3KG0Pd8/sZ0tIzy7clBrLlc7c1sDiXHc1vpsO88BwPuKo3/qJdS7Y+u30OprRr1t3DhEgcHTcCesR9Q/W93Wo7ezx6VT4fk7uLzPo0/j+Dk6uavHIIkne2GI79p7w10vXze1x7XcO9WK1yqaxFZf08SnRtXVeZPC+vh+TS8GTGgYI4nwNa3oEzN/aTe89pWTPtJvVLOTZpqnTjpjhI6DSCAQQQd4I3gg8CFESn5ZmXHC3bmeyNvXI8MHvK6jGUniKyeSkorLZw5decBpo5APsxSvHvDaU6tKz936EDuqS946GjNYcXKOzBNG5x+Ley89zXUSo50akPWRJCtCfqs6lKIkJQHH00zCZ6WX8GYT0yFrHu7iKcUVDtOEclatRt5b6iX3KvJnaFuucPzfhJHvpSf1s/+35/6UXb2Of9kd/QmDo+YbWMIJa3m3mUt72vJr3KKVt2frRwWaNpa8YRT+f1LE1tChQA6AKAXpe4EoCvaz6Jw89oZkSRtfGSGvbMxr2Hpab4jdvBHuVijUqUnmKIK1OnUWJMreHyf4LXXLl840b9kSxRg9hIJNd1KzK8qtbo4K8bOknveTQ8aBsbGxxta1jAGta0UGgcAAs9tt5ZeSSWEYDrVl89nZEnQZXgey07DfJoW/QjppxXQw68tVST6nMjjLiGt4uIaO87gpG8byJLLwfSWLAI42xt4RtawdzQAPqXzjeXk+hSwsH6rw9JQEoAgJQHPpAKQEoBSAUgFIBSAmkBj/KPp/4VkczGbixiW7uD5OD3dteqO49a2bOjohqfFmReVtctK4IqKuFQ03kr0BstObIN77ZFY4N4Pf4ncOwHrWXfVsvs15mnZUcLW/I0KlnF8zblh44vdN/iWns7hLy+5m7Q93z+xUtGaD2o/hOU/mMe6Di25Jj8mBnxj+twHgVbnWw9MFl/TxKsKO7VPcvr4E6Q0wZWjGxmc1j7QqJnpPmdwDpXDfI89XAbqXsKWl65vL58vDkeVKur0ILC+viXTVHUOqmzh2th++X/ALff1KlcXvu0/j+C5b2fvVPh+Tk8rUwOVFEKqOEGhwG05273NCksF6DfU4vn6aXQo4Ze4Dedw7yr+Sia7rdre3R7G4uPsvna1rTe9kIDQBtDpdXBvieo49vbOq9cuH1NavcqktMeP0Mqz86TIeZJ3vkeel5uuwDgB2DctaEIwWIrBlznKbzJnnXRyAa3jiN+7oKA1zk01ldlsdjzuLpYQHNcT6Ukd16XW5poX02Omysi8oKD1R4M1rOu5rTLijn66a/ljnY+CRbfRfNuNHpbH0fO93WpLazytVT4fkjuLvHow+Jm00rnuL3uc5zt5c9xc4ntJ3laSSSwjNbbeWfwvQftiZT4XiSJzmPYbDmmiP8A3qXMoqSwz2MnF5RuOpesH/EMUSOoSMPNyAcNoCw4dhBB946Fh3FHsp47u42rer2sM953nOABJ4AWe4cVATnzfmT87I+U8ZHukPe9xcfrX0cVpSXI+fnLVJs9GhMPn8mGGrEksbD7JcNryteVJaYN9D2lHVNLqfQWksoQwyTHhEx8n0Wk/cvn4R1SS5m7J6U2fOF3vPE7z3r6M+fO1qXic9pDGZ0c4HnujuQ/0qC4lppSfQmt46qsUb+sE3AgJQBASgCA8VIBSAUgJpAEAQCkBWdftP8AwLGIYamnuOOuLR8d/gDu7SFataPaT38EVrmt2cN3FmLLbMY6mrWh3Z2SyBtgH0nuHxIx6x7+gdpCirVVTg5EtGl2k9JvEELY2NYwBrWANaBwDQKACwG23lm4kksI/ReHpn2v+m8MSM2mjJmx9sNj2rgY5+zZmr1iNn1Aeu1oWlKrh9yfx8vyULqrTTWd7Xw8zO9J6SlypDLO8udwHQ1jehrGjc1o6gtKFOMFiKM+dSU3mRa+SaMOzXkgEthc5pIvZO2wWOo0SPEqpft9mvEs2KXaPwNbWQaxiHKDk85pKfqYWxj5jGg+drctI4ooxbuWarOBFIWODm8WkOG694NjcrDWVgrp4eUdLQ2iJ9Izlkduc4l8kjyabZ3veesnxKiqVIUY5fkS06cqst3maZo7k4xI2ATB8zulzpHRi/1WsIod5KzJ31Vv0dxpQsqaW/eV/XnUaPGhOTibQbHXORucX00mtppO/cSLBvr6FYtbuU5aJle5tVGOqBny0SgenAz5McudE4tMjHREjjsvrao9B3cVxOClxOoTlDODr6paqS6Redn0IWGnyEXv+SwfGd5Dp6Lir3EaS5sloW8qr6GkY/J3gtbsujkeflPneCfBhA8lmu9rN8fkaKs6SXAo+vuqAwNmaAuMMh2KebdG+iQL6QQDXcr1rcur6MuJSurZU/SjwKerhUNC5HJyJsiPodGx/i1xH96ztoL0Ys0LB75IvmuGVzOBkPujzTmg9Tn+g3zcFRt46qsV1LteWmnJ9DAVvmEWrkxxec0lGeiFskp8G7A83hVL2WKT6lqzjmr4GkcouXzWjZq4yBsQ+e4B38u0s60jqrI0LqWmkzDVuGKXfkjxNvOdJ0QxOPc55DR5bSo38sU0ubLtjHM2+hsKyDVJQBASgCAIDy0gFICaQCkApAKQH8SyBjS95DWtBc4ncGgCyT2UvUm3hHjeFlmEa1abOdkum3hg9CNp+LGOHid5PaVvUKSpQUfiYler2k893cchTEJsvJzoD4Jjc7IKlyaebG9jPiM7Dvs9proWLeVu0nhcEbFpR0Qy+LOzpvT0GE3ayJA0kWGD0pH+y0b/ABNDtUNOjOo/RRNUqwprMmZjrFr3PmHmccOijcdkNYblkvgC4cL+S33ladGzhT9KW9/Izat3Ofox3L5nB0toGbDZE/Ibsc/tFrSfTAZs2XD4vrDdx66VinWjUbUe4r1KUqaTl3nNUpGXnkj/ADyT9g77SNUdoezXiXLD2j8DWe9ZBrHzrpLJ56aSX9LI+T6TifvX0cI6Ypcj5+ctUmz8Y4y5wa0EucQ0AcSSaAHivW8LLOUsvCN41U0C3AxmxCi8+nI75Tzx8BwHYO1YNes6s8/A3aNJU4aTs0oSU5OttfAMm/0Evv2TXmpqHtY+KIq3s5eBgS3zCPXojR7sqePHj9aVwbfyRxc49gAJ8FxUmoRcn3HVODnJRRv+jMBmNCyCEUyMbI6z1k9ZJsk9q+fnNzk5M3oRUVpR6lydFT5Ua/4a+/lxV37X/S1bsvbLzKt57JmLraMc0PkcjubIf8mNjfpOJ/tWdtB+jFGhYLfJne5WcrYwBH+mlY3waC8+bW+9QWMc1c8kT3ssU8czHlsGQaPyN4tvyJiPVayIH2iXOH8rVm7QlujE0LCPrSPdyxZdQQQ/LkdJ4Rtr63+S42fH0nLod38vRSMqWqZhqnI3i1DPN8t7Yh3Rt2j9p5LK2hL0oxNOwj6LZoizy+EAQEoAgCA/CkAQBAcfWDSE+MWSwwmeIbQmaw/jW8NlzB8YetY7uCmpQhPKbw+7kRVJyjvSyu8nRGs2Ll/kZW7XyJDzcgPSNk8fC0qUKkOKEK0J8GdilCSlJ5Ssqd0TcPFinfzvpSujhe4BgPos2gKskWewdqu2cYJ65tbuBTu5T06Ip7yhwalZjhtPiELel+RKyJo77N+Svu6pLg8+BRVrUfFY8T0Y2j8HEe2TJyRkuYQ7mcSPbY4g3TpXUC3rAXjnVqLEY46v8HUYUqbzKWeiOhpLlAy8t3NYcZj2uAjaZpj41u8BfaooWVOCzN5+SJJ3lSe6C+7I0TyeZWS7nMx/NBxt227nZn94vd3k32L2pe04LEFn5IQs6k3mbx9TQ9A6s4+CPxDPTqjI/wBKQ9fpdA7BQWdVrzqes/wX6VCFP1UUzlk44vdN/iV3Z3veX3KW0Pd8/sZutIzy88kX55J+wd9pGqO0PZrx+xcsPaPwNI1myuZw8iQcWxPr2i0hvmQsyjHVUiuppVZaYN9D5+C+hMEtnJlo4T57XOFjHa6bhu2hTWebr+aql7PTSxz3FqzhqqZ5G0LFNgICscpOVzejZR0yFkQ8XAn+UFWrOOayK13LFJmJLbMY0Hkg0ftTTZBH5JrY298hJce+m185Z+0J4iol+whvcjVFlGmEBQuV/J2cWGK98ku13iNpvze1X9nxzNvoUb6WIJdTJ1rGWaxyP4uzizS1+Ul2O8RtH3vcsnaEszS6GpYxxBvqczljyrkx4b9Vj5SPbIa0/wAjlLs+O6UiO/lvjEzpaJnmyclGLsaP2/00r3+DajHmw+9Y19LNXHJGvZRxSzzKnyuZe3msj6Ioh9J7iT5Bqt2EcU2+bKt9LM0uhR1eKRuPJvi81o2G+Mm3KfnOOz/KGrDvJaqzNq1jikizKsWAgJQBAEAQH50gFIBSAUgOLpnVXFzN80Tds/HZ+Lf4ket42pqdxUp+qyKpQhP1kVLTuqrsCB88GflRsiFhjnOO0Tua0FrmiyaHBW6VwqslGUE2yrUoOnHUptYKM/WTLcKOVk//AKHj6ir6oUl7q+BRdeo/eZ4XvkneA4vke4ho2nF7iSaAF9JK7SjFcjjMpvmazoXk4xo2MOSHyyUC8GQiMOreGhtWL6yVk1L6o29O5GpTs6aXpb2W3CwIoG7MEccbeqNgbffXFVJTlJ5k8lqMVFYSPRS5OhSAzTll44vdP/iWns73vL7mbtD3fP7GbLSM8vPJD+eyfsHfaRqjtD2a8fsXLD2j8C28qeVzej3N6ZpI4/cTIf6FTsY5q55Fy8lil4mMraMc03kcxfRyJusxxD5oc539TVmbQlvjE0rCO5s0ilmmgEBnfLFlVFjw/Le+X6DQ0f1laOz4+lKRQv5eikZctQzDYeSfF2MAv/TSvd4NAYPNrlj30s1ccka9lHFPPNl0VIthAZPywZW1lQxfo4i/xkcfuYFrbPjiDfUy7+XpJFCV8om6cn2LzWjYB0vaZT+8cXDyIWFdS1VZG3bR00kZpymZXOaSlHRE1kQ8Ghx/mc5adnHFFdTOvJZqvoVZWiqfQOqmJzODjx1RETCfacNp3mSvn68tVST6m9RjpppdDGddsvntIZD+gSGMd0YEf9q2baOmlFGPcy1VWziFTkJ9G6LxBBBFCP8A6o2R/RaB9y+cnLVJy5n0EI6YpHqXJ0EAQEoAgCA/mkApAKQCkApAZDyo6wfCJ/gsZ/F459KjufNwP0RY7y5a9lR0x1vi/oZV7W1S0Lgijq8UjQOSnV/nZTmyD0ITsx2PWkre7uaD7z2LPvq2F2a7+JfsqOXrfkatSyjTFIBSAIDMuWbji90/+JaezuEvL7mbtD3fP7GbLSM8vXJB+eyfsHfaRqjtD2a8fsXLD2j8Do8smV+bwj/mSn+Vrf71Fs+PrSJb+W6KM0WmZxtPJdi83o5jqozPklP0tgeTAsW9lmq+hsWccUl1LaqhaFIDIOVvK285sfRFE0dznlzj5bK17COKbfNmVfSzNLoUhXikb9qdiczgYzKo8015HbJ6bvNxWBcS1VZPqbtCOmnFdDsUoSUUgML5QcrndJTm7DHCIdnNtDT5grdtI6aKMW6lmqyvBpO4cTuHaTwVgr8T6PwcYRRRxDhGxsY7mtA+5fNylqbZ9DFYSR896Zy+fyZpuPOyyPHc5xI8qX0NOOmCj0MGpLVNvqflgY3PTRxfpXsj+m4N+9ezlpi3yPILVJI+jJ5RExzzubG0u7g0X9QXzqWXg328I+bpZS9xe7i8lx73Gyvo0sLCPn28vJ0dV8Tns3Hj6HSsv2WuDneQKjrS005PoSUI6qkV1PoW18+boQBAEAQBAEBFIBSAUgFICva86f8AgGKXNI52W44h+sRvf3NG/vodKsW1HtZ4fDvILir2cM9/cYUTe82Sd9k2T3rdMQ9WitHvyp2QRetK7ZHUBxc49gAJPcuJzUIuT7jqnBzkoo+gtFaOZiwsgiFNiaGjrPW49pNk96wJzc5OTN6EFCKij1UuDoUgFIBSAzLln44vdP8A4lp7O4S8vuZu0Pd8/sZqtIzy98kH57J+wd9pGqO0PZrx+xcsPaPwPHyqZXOaRc39DHHH4kGQ/wBa6sY4pZ5v/Dy9lmpjkVAq4VD6G1cxOZw4IjxZFGD7WyC7ztfPVZaqjfU36UdMEuh0aUZ2KQGBa65XPaQyX/8AMMY7o6j/ALVvW0dNKK6GHcy1VZM5WLAZZGRt4yObGO9xDR9amk9KbIorU0j6RYwNAaODQAO4bgvm+J9Cf0gIc4AWeA3nuCA+bs3I52V8p4yvfJ9Nxd96+jjHTFLkfPzlqk2dDVPE57Ox4+uVjj7LDtu8mlR15aacn0O6EdVSK6m56wZfMYk8vTHFI4e1snZ86WJSjqml1NqpLTBvofOwX0JgFk5OsTndJQdUZdKfmNJH82yq13LFFli0jmqjVdfcrmdG5DvlM5ofvSI/qcVlWsdVWK/dxp3MtNKTMGW8YhceSnE5zSIeR+Rjkk8TUY/rPuVO+liljmy3ZRzUzyNnpYxrikApAKQCkApAKQE0gFIBSAUgKprRqS3SMwllnlaGtDGsaxpawcTx6SeJ7upWqN06UcJFatbKq8tnH/BRD/qJv4bFN/YS5Ii/gQ5s7mqmpUWjpHSte+R727AL2gbDbt1V17vcoK91KqsPcTUbaNJ5RZ6VYsCkApAKQCkBXdbdUmaS5sySPj5nbrYaDe3s3d+z5qxQuHRzhcSCtbqrjL4Fe/BRD/qJv4bFY/sJckQfwIc2drVXUmPR0zpmSyPLmGOntaAAXNde72fNQ17qVWOlolo20aUtSZ4tMcnMeVkSZD55Q6VxcQGNpvQAL6gAF3TvZQiopLcc1LOM5OTbPG3kphvfPMR1bDN/Yu/7CfJHH8GHNmhUs8vCkAQGfzclkT3Fzsia3EuP4tm8k2VfV/JLGlFJ2MW8ts9GiuTWHHnjn56V5he2QNcxoBLTYuu2lzO+lKLjjiews4RkpZ4F4pUi4KQH45uPzsT47LecY5m0BZbtAix2i17F4aZ5JZTRQvwUQ/6ib+GxX/7CfJFL+BDmzp6u8n8WFkNyGyyPcwOADmNAtzS293YSoqt5KpHS0SUrSNOWpMsGn9FDMx345e5gk2QXNAJprg6t/XVKClU7OSkT1Ia4uLKZ+CiH/UTfw2K5/YS5IqfwIc2dnVXUiPR0zpmSSSOcwx09rQACWkkV0+ioa91KrHS0S0baNJ5TOnrRoIaQg5hz3Rt22vJYASdkGhv6LIPgoqNXspaksklWkqkdLZU/wUQ/6ib+GxW/7CXJFb+BDmzv6panx6NdI5kj5DKGt9NrRshpJ3V12Pcq9e5lVSTXAno28aWcFkVcnCAIAgCAICUAQBAEAQBAEAQBAEAQBAEAQBAEAQBAEAQBAEAQBAEAQBAEAQBAEAQBAEAQBAEAQBAEAQH9IAgCAIAgCAIAgCAIAgCAIAgCAIAgCAIAgCAIAgCAIAgCAIAgCAIAgCAIAgCAIAgCAICUAQBAEAQBAEAQB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2" y="5062328"/>
            <a:ext cx="2410302" cy="118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90" y="1855283"/>
            <a:ext cx="319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33" y="3760726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33" y="3881228"/>
            <a:ext cx="2933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7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/>
          <p:cNvSpPr txBox="1"/>
          <p:nvPr/>
        </p:nvSpPr>
        <p:spPr>
          <a:xfrm>
            <a:off x="313814" y="311146"/>
            <a:ext cx="388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A1B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de trabalho</a:t>
            </a:r>
            <a:endParaRPr lang="pt-BR" sz="2800" dirty="0">
              <a:solidFill>
                <a:srgbClr val="0A1B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0" y="785054"/>
            <a:ext cx="2117769" cy="0"/>
          </a:xfrm>
          <a:prstGeom prst="line">
            <a:avLst/>
          </a:prstGeom>
          <a:ln>
            <a:solidFill>
              <a:srgbClr val="F7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0" y="285750"/>
            <a:ext cx="330200" cy="505654"/>
          </a:xfrm>
          <a:prstGeom prst="rect">
            <a:avLst/>
          </a:prstGeom>
          <a:solidFill>
            <a:srgbClr val="F7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6146932"/>
            <a:ext cx="1343349" cy="3749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6C4A-0A26-45F9-BC17-9E92FC85F5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Arredondar Retângulo em um Canto Diagonal 20"/>
          <p:cNvSpPr/>
          <p:nvPr/>
        </p:nvSpPr>
        <p:spPr>
          <a:xfrm flipH="1">
            <a:off x="630294" y="1274400"/>
            <a:ext cx="2350411" cy="930471"/>
          </a:xfrm>
          <a:prstGeom prst="round2DiagRect">
            <a:avLst>
              <a:gd name="adj1" fmla="val 0"/>
              <a:gd name="adj2" fmla="val 19240"/>
            </a:avLst>
          </a:prstGeom>
          <a:blipFill dpi="0" rotWithShape="0">
            <a:blip r:embed="rId3"/>
            <a:srcRect/>
            <a:tile tx="0" ty="-615950" sx="100000" sy="100000" flip="y" algn="tl"/>
          </a:blipFill>
          <a:ln w="38100" cmpd="dbl">
            <a:solidFill>
              <a:srgbClr val="F75A24">
                <a:alpha val="55000"/>
              </a:srgbClr>
            </a:solidFill>
            <a:prstDash val="solid"/>
          </a:ln>
          <a:effectLst>
            <a:outerShdw blurRad="12700" dist="50800" dir="480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Autofit/>
          </a:bodyPr>
          <a:lstStyle/>
          <a:p>
            <a:pPr algn="ctr"/>
            <a:r>
              <a:rPr lang="pt-BR" b="1" dirty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Resseguradas e </a:t>
            </a:r>
            <a:r>
              <a:rPr lang="pt-BR" b="1" dirty="0" smtClean="0">
                <a:solidFill>
                  <a:srgbClr val="7E8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Corretoras</a:t>
            </a:r>
            <a:endParaRPr lang="pt-BR" b="1" dirty="0">
              <a:solidFill>
                <a:srgbClr val="7E8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3.bp.blogspot.com/-W1jMd4Pp768/Uor-nfSoP6I/AAAAAAAAcuc/o4L8TWindWI/s1600/IRB+Brasil+RE+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87" y="2196637"/>
            <a:ext cx="2566693" cy="148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enaber.org.br/uploads/empresas-federadas/1389369090-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1" y="3003402"/>
            <a:ext cx="2096473" cy="11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jpeg;base64,/9j/4AAQSkZJRgABAQAAAQABAAD/2wCEAAkGBxMSEhAUEREUEhMRGRMbGRgVEh4UFxYZHxoiFhkdHxkYHCgmGBolHBoYLT0tMSo3Li43GB81ODMsNygtLjcBCgoKDg0OGxAQGywkICQsLywtLzQsLCw0LCwsLC8uLC8sLCwsLCwsLy8sLCwsNCwsLCwsLCw0LCwsLCwsLCwsLP/AABEIAIAAgAMBEQACEQEDEQH/xAAbAAEAAQUBAAAAAAAAAAAAAAAABQECAwQGB//EADgQAAIBAwIEBAQDBgcBAAAAAAECAAMEERIhBTFBUQYTImEUMnGRgaGxI0JSYoLBB3KSorLh8BX/xAAZAQEAAwEBAAAAAAAAAAAAAAAAAQIDBAX/xAAsEQACAgEDAgQGAgMAAAAAAAAAAQIRAxIhMRNBBFFhkRQiMnGx4cHRQoGh/9oADAMBAAIRAxEAPwD3CAIAgCAIAgCAIAgCAIAgCAIAgCAIAgCAIAgCAIAgCAIAgCAIAgCAIAgCAIAgCAIAgCAIAgCAIAgCAIAgCAIAgCAIAgCAIAgCAIAgCAIAgCAIAgCAIAgCAIAgGC8u0pIz1GCIvMmCHJJWyN4H4nt7tmSix1KM4ZdORyyO8hSTM4ZYzdImZJqIBZVrKvzMF+pA/WSk3wLLlYEZByD2kArAEAQBAEAQBAEAQBAIGtw8XlbVVGbegSETpUfkznuByH4ytWZOOuVvhEBwOiv/ANi58tQq00OyjA6D9ZC+oxgl1nR1fFeMpRITDVarDK0qY1OR3/lX3Ms2dE8ijt3Oe4px3iCvRRLeilSuTop6/MfSPmZsYCquRk+4lowlJN8JGUp5eKRy/HfAF5Xdqlw3xJPatjT7KpGBOjH4zJjVRSMZ4cjdvcgbDil3wirt5jUcjXRq7HHt0z7jb2nVHJj8X8slUikJyxv+D3Hh96lelTq0zqSooZT7GedKLi2megmmrRsSpIgCAIAgCAIAgCAWIoVQBsqj8hBHBwPguqxa9uFAapcVNFMHlndiT/KAcn6TOPmcmFu5S8zs7CxSgrMTqdvVUqN8zkdT2A6DkJokdUYqJh4Nakl7hx+0r4xnmlMfIv55PuZpkl/iuF+RFdyUmZY0OM8IpXVNqdZAykEA9VztkHoZMZOMlJdisoKSpnnX+GPHXtmaxuCMU6lSmp/hcNuP8pJ2nT45rqKS4krOXDk0vQz1Scp2CAIAgCAIAgCAIBGeJrvybW4fsjY+p2Eh8FMstMGyL8F8MNOhRB2KoDy6v6mP2Cj8JXS62KYI6Yqydr2IcYZ3IPPfmO0osO9uT9zo1egNiv8AE/8ArMp8LHzfuyeo/Qp8D2qVB/Xn9ZHwq7Sl7k9T0RQ0Ko+WqG9nX+4kdLPH6Z391/KGqD5R5Pxqz/b8XYjS6VrZwRyUlGDDPvsZ1+IzPpYVkVN36rb1ODNjT1yj2o9V4Fe+db0ah5uqk/Xr+chcHRjlqimRPiPilT4qzs6TeWbnzGeoPmVExsuf3iTz6YnTigtEpvsROT1KKJN+CUipGaoJGNQr1NQ986ucz6jv9ItpRHWHFK7LWSiq1fg8U2eq5U1qqoGfAAOnmN+55bTSUIqnLa9/siqk90uxbw7xT8UaC21MaqtI1X8xsCkM6cbD1Nqz7bRLBotyfDr7kRyaqow3Pip1o3beUorWdREdCxKsGxpZWxnBB7dCJKwJyW+zDyOn5okl4nV+JFAIjhkdjUXOKbAgBWH82TjfodpTRHRqLanqo0fD3iN7qha1f2KNcaT5eokjuAepAB6S2XCoScd9iFOy8+IKnmXiHyU+HZVTUxzVJTXjHQ742zHSVRe+/wDwa3bI/wAW3zVbK1FWk1Frgqz0ycsgUa3U/aYTh8+hO9zPM7ik+5u+FEa7t6dzcMx84akpq5RKSfuqApGo45k/lN81Y5OEexfH80bZMUeGBKodHcLpYFC5ZSTjB9ROCN/vMnO1TRfTTs1L7j3lV6SFP2LN5bVc7JVOCi47HlnuVHWXjiuLffmvQhzpivxpqNc07lVSk4JpVVJIJHNGBHpfG4779oWNSjcee6DnTpkjYVnddTpoyfSuckL01dj7dJnJJOkWTbPP7lg1vxuv0rXGhfcUwKf/AC1/aa+K2hGPkvycs/okyb/w8rsKKU23GnUPbf8A7nj+HzS+JnifHKOzHBdCMiR8S8ANw1CtRqeTc2xJpuV1KQfmVhndTgT18WXRcWrT5Mpw1brlGWhd3uMPa0dXdbk6T74NPIkOOPs37fsm5eRiocCqU2rtSrin8UQ1RdGsLU0hWZCSMZAHPPKS8qaSa44I0NXXcstvC60GoPbVDTajTNI6l1iomdXq3Hqzvn3kvO5JqS5dhY6qiy58Kh6NwhrHXdOr1KmgZJXGkBc4AAAH3hZ6knXHAePZ+p0GDp5jV3xtnvjMxNCE4PwB7e3oW6VwUoBQGNIa8D3zsZrPKpycmuSii0qDeGUdrs1m1rdMjYA0mmyrpUowOQRjnHWaSrsR007vuYrTh7PcBK9TzxbUSpZlCljU55A2zpX/AHTKUk53FUVUblv2X5MfA+FXNivk0tFzbAny9T+XVpg76TsQ4H4TfJOGV6nsyYxlDZboUOCVWvPiSqUAKToFDmoS5OdZGANoeSPT0c7jQ9Wo2q3hik9s9GoA7VAwaoV9RY/v8/mzvKrNJT1Inppxpl19wR61GhSqV9TUXpuXNMZcocjIzgZxvEcijJtLklwbSVl3ivjPwltUqAaqpwlJQPnqt6UUfjK4Y68ij27+iJm9MbON4lbihQsuG6TUqektpb5mJ3LHGwLEn8JyeJy5803pSjf+37cGU+nFKDtv2O/4Zw1KChUHQAn6f2kYPDQw3W7fL8zplJul2RuToKiAY69YIrM2wUEn6SUrdIN0YBxGmV1Z21Bf6jJ0MjUi5r5BT8wn0fTc9OXWNLuhaqy6peIqqxb0vjBHI5GRv0hRd0LQqXaqcE76Wf8ApGM/qJGlizLTcMARyYAj6HeQ9iTRo1UpBnc4NZyf7D8NIEgomlu+5t1LlVZVJwW5dvvJLWi1bpTpwc6l1AAb6e/5wLQ+LT0ENkP8p6H/ANmBqRfcV1RSzkKq8yZKTbpBujguKcTzcJcVkLPT1C0tRu+o7GrUA+UkchzAz3m08ixw0R3b5/o555KdvnsiY8KeHnR3urs67mr06Ux2+v6YnNFd2TixNPVLk6mWOgQBALalMMCGGQdiO8J0DH8In8IO4O++SOR95OpkUiqW6gKAownIdvpFsUBbKF0hQF32HLfnFvkUUFqmw0jAXQNuS9vpsPtGpikX0aIUYUYEN2SlQakp5gHbHLp2kEUUNuuMaRjGMe3aBSKfDr6fSBpGBjoO30gUg9upXTgY5Yxt9oFI1brh7VNmruF7IAn54zIKuLfcrw7hFGhk0qYDNzY7sfqx3MJJCMIx4N6SXEAQBAEAQBAEAQBAEAQBAEAQBAEAQBAEAQBAEAQBAEAQ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13" y="4395969"/>
            <a:ext cx="1949285" cy="16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2" y="4374127"/>
            <a:ext cx="1476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://www.fideseguros.com/wp-content/uploads/2014/04/Terra-Brasi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55" y="4172073"/>
            <a:ext cx="2381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5950</TotalTime>
  <Words>1172</Words>
  <Application>Microsoft Office PowerPoint</Application>
  <PresentationFormat>Apresentação na tela (4:3)</PresentationFormat>
  <Paragraphs>321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1_Tema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MANUELLE MAGGESSI GARCEZ</cp:lastModifiedBy>
  <cp:revision>215</cp:revision>
  <cp:lastPrinted>2014-02-05T13:37:55Z</cp:lastPrinted>
  <dcterms:created xsi:type="dcterms:W3CDTF">2014-01-30T11:29:30Z</dcterms:created>
  <dcterms:modified xsi:type="dcterms:W3CDTF">2014-12-04T13:10:16Z</dcterms:modified>
</cp:coreProperties>
</file>